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63"/>
  </p:notesMasterIdLst>
  <p:sldIdLst>
    <p:sldId id="256" r:id="rId2"/>
    <p:sldId id="484" r:id="rId3"/>
    <p:sldId id="527" r:id="rId4"/>
    <p:sldId id="526" r:id="rId5"/>
    <p:sldId id="524" r:id="rId6"/>
    <p:sldId id="492" r:id="rId7"/>
    <p:sldId id="494" r:id="rId8"/>
    <p:sldId id="495" r:id="rId9"/>
    <p:sldId id="425" r:id="rId10"/>
    <p:sldId id="496" r:id="rId11"/>
    <p:sldId id="514" r:id="rId12"/>
    <p:sldId id="497" r:id="rId13"/>
    <p:sldId id="502" r:id="rId14"/>
    <p:sldId id="504" r:id="rId15"/>
    <p:sldId id="507" r:id="rId16"/>
    <p:sldId id="505" r:id="rId17"/>
    <p:sldId id="508" r:id="rId18"/>
    <p:sldId id="509" r:id="rId19"/>
    <p:sldId id="510" r:id="rId20"/>
    <p:sldId id="512" r:id="rId21"/>
    <p:sldId id="515" r:id="rId22"/>
    <p:sldId id="516" r:id="rId23"/>
    <p:sldId id="375" r:id="rId24"/>
    <p:sldId id="448" r:id="rId25"/>
    <p:sldId id="449" r:id="rId26"/>
    <p:sldId id="454" r:id="rId27"/>
    <p:sldId id="450" r:id="rId28"/>
    <p:sldId id="456" r:id="rId29"/>
    <p:sldId id="459" r:id="rId30"/>
    <p:sldId id="457" r:id="rId31"/>
    <p:sldId id="491" r:id="rId32"/>
    <p:sldId id="523" r:id="rId33"/>
    <p:sldId id="461" r:id="rId34"/>
    <p:sldId id="473" r:id="rId35"/>
    <p:sldId id="462" r:id="rId36"/>
    <p:sldId id="521" r:id="rId37"/>
    <p:sldId id="522" r:id="rId38"/>
    <p:sldId id="466" r:id="rId39"/>
    <p:sldId id="470" r:id="rId40"/>
    <p:sldId id="468" r:id="rId41"/>
    <p:sldId id="469" r:id="rId42"/>
    <p:sldId id="486" r:id="rId43"/>
    <p:sldId id="487" r:id="rId44"/>
    <p:sldId id="488" r:id="rId45"/>
    <p:sldId id="490" r:id="rId46"/>
    <p:sldId id="262" r:id="rId47"/>
    <p:sldId id="1284" r:id="rId48"/>
    <p:sldId id="1052" r:id="rId49"/>
    <p:sldId id="1171" r:id="rId50"/>
    <p:sldId id="1235" r:id="rId51"/>
    <p:sldId id="1175" r:id="rId52"/>
    <p:sldId id="1238" r:id="rId53"/>
    <p:sldId id="1285" r:id="rId54"/>
    <p:sldId id="1287" r:id="rId55"/>
    <p:sldId id="1060" r:id="rId56"/>
    <p:sldId id="1282" r:id="rId57"/>
    <p:sldId id="1170" r:id="rId58"/>
    <p:sldId id="1288" r:id="rId59"/>
    <p:sldId id="1286" r:id="rId60"/>
    <p:sldId id="525" r:id="rId61"/>
    <p:sldId id="1289" r:id="rId62"/>
  </p:sldIdLst>
  <p:sldSz cx="12192000" cy="6858000"/>
  <p:notesSz cx="6815138" cy="9942513"/>
  <p:defaultTextStyle>
    <a:defPPr>
      <a:defRPr lang="ru-RU"/>
    </a:defPPr>
    <a:lvl1pPr algn="l" rtl="0" fontAlgn="base">
      <a:spcBef>
        <a:spcPct val="0"/>
      </a:spcBef>
      <a:spcAft>
        <a:spcPct val="0"/>
      </a:spcAft>
      <a:defRPr kern="1200">
        <a:solidFill>
          <a:schemeClr val="tx1"/>
        </a:solidFill>
        <a:latin typeface="Arial Unicode MS" pitchFamily="34" charset="-128"/>
        <a:ea typeface="Arial Unicode MS" pitchFamily="34" charset="-128"/>
        <a:cs typeface="Arial Unicode MS" pitchFamily="34" charset="-128"/>
      </a:defRPr>
    </a:lvl1pPr>
    <a:lvl2pPr marL="457200" algn="l" rtl="0" fontAlgn="base">
      <a:spcBef>
        <a:spcPct val="0"/>
      </a:spcBef>
      <a:spcAft>
        <a:spcPct val="0"/>
      </a:spcAft>
      <a:defRPr kern="1200">
        <a:solidFill>
          <a:schemeClr val="tx1"/>
        </a:solidFill>
        <a:latin typeface="Arial Unicode MS" pitchFamily="34" charset="-128"/>
        <a:ea typeface="Arial Unicode MS" pitchFamily="34" charset="-128"/>
        <a:cs typeface="Arial Unicode MS" pitchFamily="34" charset="-128"/>
      </a:defRPr>
    </a:lvl2pPr>
    <a:lvl3pPr marL="914400" algn="l" rtl="0" fontAlgn="base">
      <a:spcBef>
        <a:spcPct val="0"/>
      </a:spcBef>
      <a:spcAft>
        <a:spcPct val="0"/>
      </a:spcAft>
      <a:defRPr kern="1200">
        <a:solidFill>
          <a:schemeClr val="tx1"/>
        </a:solidFill>
        <a:latin typeface="Arial Unicode MS" pitchFamily="34" charset="-128"/>
        <a:ea typeface="Arial Unicode MS" pitchFamily="34" charset="-128"/>
        <a:cs typeface="Arial Unicode MS" pitchFamily="34" charset="-128"/>
      </a:defRPr>
    </a:lvl3pPr>
    <a:lvl4pPr marL="1371600" algn="l" rtl="0" fontAlgn="base">
      <a:spcBef>
        <a:spcPct val="0"/>
      </a:spcBef>
      <a:spcAft>
        <a:spcPct val="0"/>
      </a:spcAft>
      <a:defRPr kern="1200">
        <a:solidFill>
          <a:schemeClr val="tx1"/>
        </a:solidFill>
        <a:latin typeface="Arial Unicode MS" pitchFamily="34" charset="-128"/>
        <a:ea typeface="Arial Unicode MS" pitchFamily="34" charset="-128"/>
        <a:cs typeface="Arial Unicode MS" pitchFamily="34" charset="-128"/>
      </a:defRPr>
    </a:lvl4pPr>
    <a:lvl5pPr marL="1828800" algn="l" rtl="0" fontAlgn="base">
      <a:spcBef>
        <a:spcPct val="0"/>
      </a:spcBef>
      <a:spcAft>
        <a:spcPct val="0"/>
      </a:spcAft>
      <a:defRPr kern="1200">
        <a:solidFill>
          <a:schemeClr val="tx1"/>
        </a:solidFill>
        <a:latin typeface="Arial Unicode MS" pitchFamily="34" charset="-128"/>
        <a:ea typeface="Arial Unicode MS" pitchFamily="34" charset="-128"/>
        <a:cs typeface="Arial Unicode MS" pitchFamily="34" charset="-128"/>
      </a:defRPr>
    </a:lvl5pPr>
    <a:lvl6pPr marL="2286000" algn="l" defTabSz="914400" rtl="0" eaLnBrk="1" latinLnBrk="0" hangingPunct="1">
      <a:defRPr kern="1200">
        <a:solidFill>
          <a:schemeClr val="tx1"/>
        </a:solidFill>
        <a:latin typeface="Arial Unicode MS" pitchFamily="34" charset="-128"/>
        <a:ea typeface="Arial Unicode MS" pitchFamily="34" charset="-128"/>
        <a:cs typeface="Arial Unicode MS" pitchFamily="34" charset="-128"/>
      </a:defRPr>
    </a:lvl6pPr>
    <a:lvl7pPr marL="2743200" algn="l" defTabSz="914400" rtl="0" eaLnBrk="1" latinLnBrk="0" hangingPunct="1">
      <a:defRPr kern="1200">
        <a:solidFill>
          <a:schemeClr val="tx1"/>
        </a:solidFill>
        <a:latin typeface="Arial Unicode MS" pitchFamily="34" charset="-128"/>
        <a:ea typeface="Arial Unicode MS" pitchFamily="34" charset="-128"/>
        <a:cs typeface="Arial Unicode MS" pitchFamily="34" charset="-128"/>
      </a:defRPr>
    </a:lvl7pPr>
    <a:lvl8pPr marL="3200400" algn="l" defTabSz="914400" rtl="0" eaLnBrk="1" latinLnBrk="0" hangingPunct="1">
      <a:defRPr kern="1200">
        <a:solidFill>
          <a:schemeClr val="tx1"/>
        </a:solidFill>
        <a:latin typeface="Arial Unicode MS" pitchFamily="34" charset="-128"/>
        <a:ea typeface="Arial Unicode MS" pitchFamily="34" charset="-128"/>
        <a:cs typeface="Arial Unicode MS" pitchFamily="34" charset="-128"/>
      </a:defRPr>
    </a:lvl8pPr>
    <a:lvl9pPr marL="3657600" algn="l" defTabSz="914400" rtl="0" eaLnBrk="1" latinLnBrk="0" hangingPunct="1">
      <a:defRPr kern="1200">
        <a:solidFill>
          <a:schemeClr val="tx1"/>
        </a:solidFill>
        <a:latin typeface="Arial Unicode MS" pitchFamily="34" charset="-128"/>
        <a:ea typeface="Arial Unicode MS" pitchFamily="34" charset="-128"/>
        <a:cs typeface="Arial Unicode MS" pitchFamily="34" charset="-128"/>
      </a:defRPr>
    </a:lvl9pPr>
  </p:defaultTextStyle>
  <p:extLst>
    <p:ext uri="{521415D9-36F7-43E2-AB2F-B90AF26B5E84}">
      <p14:sectionLst xmlns:p14="http://schemas.microsoft.com/office/powerpoint/2010/main">
        <p14:section name="Раздел по умолчанию" id="{CC5EC627-CD9B-472C-80F5-58808B96137E}">
          <p14:sldIdLst>
            <p14:sldId id="256"/>
            <p14:sldId id="484"/>
            <p14:sldId id="527"/>
            <p14:sldId id="526"/>
            <p14:sldId id="524"/>
            <p14:sldId id="492"/>
            <p14:sldId id="494"/>
            <p14:sldId id="495"/>
            <p14:sldId id="425"/>
            <p14:sldId id="496"/>
            <p14:sldId id="514"/>
            <p14:sldId id="497"/>
            <p14:sldId id="502"/>
            <p14:sldId id="504"/>
            <p14:sldId id="507"/>
            <p14:sldId id="505"/>
            <p14:sldId id="508"/>
            <p14:sldId id="509"/>
            <p14:sldId id="510"/>
            <p14:sldId id="512"/>
            <p14:sldId id="515"/>
            <p14:sldId id="516"/>
            <p14:sldId id="375"/>
            <p14:sldId id="448"/>
            <p14:sldId id="449"/>
            <p14:sldId id="454"/>
            <p14:sldId id="450"/>
            <p14:sldId id="456"/>
            <p14:sldId id="459"/>
            <p14:sldId id="457"/>
            <p14:sldId id="491"/>
            <p14:sldId id="523"/>
            <p14:sldId id="461"/>
            <p14:sldId id="473"/>
            <p14:sldId id="462"/>
            <p14:sldId id="521"/>
            <p14:sldId id="522"/>
            <p14:sldId id="466"/>
            <p14:sldId id="470"/>
            <p14:sldId id="468"/>
            <p14:sldId id="469"/>
            <p14:sldId id="486"/>
            <p14:sldId id="487"/>
            <p14:sldId id="488"/>
            <p14:sldId id="490"/>
            <p14:sldId id="262"/>
            <p14:sldId id="1284"/>
            <p14:sldId id="1052"/>
            <p14:sldId id="1171"/>
            <p14:sldId id="1235"/>
            <p14:sldId id="1175"/>
            <p14:sldId id="1238"/>
            <p14:sldId id="1285"/>
            <p14:sldId id="1287"/>
            <p14:sldId id="1060"/>
            <p14:sldId id="1282"/>
            <p14:sldId id="1170"/>
            <p14:sldId id="1288"/>
            <p14:sldId id="1286"/>
            <p14:sldId id="525"/>
            <p14:sldId id="12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0" autoAdjust="0"/>
    <p:restoredTop sz="97570" autoAdjust="0"/>
  </p:normalViewPr>
  <p:slideViewPr>
    <p:cSldViewPr>
      <p:cViewPr varScale="1">
        <p:scale>
          <a:sx n="84" d="100"/>
          <a:sy n="84" d="100"/>
        </p:scale>
        <p:origin x="533" y="77"/>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52750" cy="498475"/>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60800" y="0"/>
            <a:ext cx="2952750" cy="498475"/>
          </a:xfrm>
          <a:prstGeom prst="rect">
            <a:avLst/>
          </a:prstGeom>
        </p:spPr>
        <p:txBody>
          <a:bodyPr vert="horz" lIns="91440" tIns="45720" rIns="91440" bIns="45720" rtlCol="0"/>
          <a:lstStyle>
            <a:lvl1pPr algn="r">
              <a:defRPr sz="1200"/>
            </a:lvl1pPr>
          </a:lstStyle>
          <a:p>
            <a:fld id="{D355D900-CB69-4742-9110-C7ECF75B93AF}" type="datetimeFigureOut">
              <a:rPr lang="en-US" smtClean="0"/>
              <a:t>9/12/2023</a:t>
            </a:fld>
            <a:endParaRPr lang="en-US"/>
          </a:p>
        </p:txBody>
      </p:sp>
      <p:sp>
        <p:nvSpPr>
          <p:cNvPr id="4" name="Образ слайда 3"/>
          <p:cNvSpPr>
            <a:spLocks noGrp="1" noRot="1" noChangeAspect="1"/>
          </p:cNvSpPr>
          <p:nvPr>
            <p:ph type="sldImg" idx="2"/>
          </p:nvPr>
        </p:nvSpPr>
        <p:spPr>
          <a:xfrm>
            <a:off x="425450" y="1243013"/>
            <a:ext cx="5964238"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1038" y="4784725"/>
            <a:ext cx="5453062" cy="391477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9444038"/>
            <a:ext cx="2952750" cy="498475"/>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60800" y="9444038"/>
            <a:ext cx="2952750" cy="498475"/>
          </a:xfrm>
          <a:prstGeom prst="rect">
            <a:avLst/>
          </a:prstGeom>
        </p:spPr>
        <p:txBody>
          <a:bodyPr vert="horz" lIns="91440" tIns="45720" rIns="91440" bIns="45720" rtlCol="0" anchor="b"/>
          <a:lstStyle>
            <a:lvl1pPr algn="r">
              <a:defRPr sz="1200"/>
            </a:lvl1pPr>
          </a:lstStyle>
          <a:p>
            <a:fld id="{6EF45DC4-16DA-492E-A6BA-F013AF1360ED}" type="slidenum">
              <a:rPr lang="en-US" smtClean="0"/>
              <a:t>‹#›</a:t>
            </a:fld>
            <a:endParaRPr lang="en-US"/>
          </a:p>
        </p:txBody>
      </p:sp>
    </p:spTree>
    <p:extLst>
      <p:ext uri="{BB962C8B-B14F-4D97-AF65-F5344CB8AC3E}">
        <p14:creationId xmlns:p14="http://schemas.microsoft.com/office/powerpoint/2010/main" val="3475251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5450" y="1243013"/>
            <a:ext cx="5964238" cy="3355975"/>
          </a:xfrm>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6EF45DC4-16DA-492E-A6BA-F013AF1360ED}" type="slidenum">
              <a:rPr lang="en-US" smtClean="0"/>
              <a:t>27</a:t>
            </a:fld>
            <a:endParaRPr lang="en-US"/>
          </a:p>
        </p:txBody>
      </p:sp>
    </p:spTree>
    <p:extLst>
      <p:ext uri="{BB962C8B-B14F-4D97-AF65-F5344CB8AC3E}">
        <p14:creationId xmlns:p14="http://schemas.microsoft.com/office/powerpoint/2010/main" val="2563129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ru-RU"/>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ru-RU"/>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ru-RU"/>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ru-RU"/>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ru-RU"/>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ru-RU"/>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ru-RU"/>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ru-RU"/>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ru-RU"/>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ru-RU"/>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ru-RU"/>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ru-RU"/>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ru-RU"/>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ru-RU"/>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ru-RU"/>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ru-RU"/>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ru-RU"/>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ru-RU"/>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ru-RU"/>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ru-RU"/>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ru-RU"/>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ru-RU"/>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ru-RU"/>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ru-RU"/>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ru-RU"/>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ru-RU"/>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ru-RU"/>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ru-RU"/>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ru-RU"/>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ru-RU"/>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ru-RU"/>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ru-RU"/>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ru-RU"/>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ru-RU"/>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ru-RU"/>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ru-RU"/>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ru-RU"/>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ru-RU"/>
              </a:p>
            </p:txBody>
          </p:sp>
        </p:grpSp>
      </p:grpSp>
      <p:sp>
        <p:nvSpPr>
          <p:cNvPr id="69674" name="Rectangle 42"/>
          <p:cNvSpPr>
            <a:spLocks noGrp="1" noChangeArrowheads="1"/>
          </p:cNvSpPr>
          <p:nvPr>
            <p:ph type="ctrTitle" sz="quarter"/>
          </p:nvPr>
        </p:nvSpPr>
        <p:spPr>
          <a:xfrm>
            <a:off x="609600" y="1600200"/>
            <a:ext cx="10972800" cy="1828800"/>
          </a:xfrm>
        </p:spPr>
        <p:txBody>
          <a:bodyPr/>
          <a:lstStyle>
            <a:lvl1pPr>
              <a:defRPr sz="4800"/>
            </a:lvl1pPr>
          </a:lstStyle>
          <a:p>
            <a:r>
              <a:rPr lang="ru-RU"/>
              <a:t>Образец заголовка</a:t>
            </a:r>
          </a:p>
        </p:txBody>
      </p:sp>
      <p:sp>
        <p:nvSpPr>
          <p:cNvPr id="69675"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ru-RU"/>
              <a:t>Образец подзаголовка</a:t>
            </a:r>
          </a:p>
        </p:txBody>
      </p:sp>
      <p:sp>
        <p:nvSpPr>
          <p:cNvPr id="44" name="Rectangle 44"/>
          <p:cNvSpPr>
            <a:spLocks noGrp="1" noChangeArrowheads="1"/>
          </p:cNvSpPr>
          <p:nvPr>
            <p:ph type="dt" sz="quarter" idx="10"/>
          </p:nvPr>
        </p:nvSpPr>
        <p:spPr/>
        <p:txBody>
          <a:bodyPr/>
          <a:lstStyle>
            <a:lvl1pPr>
              <a:defRPr/>
            </a:lvl1pPr>
          </a:lstStyle>
          <a:p>
            <a:pPr>
              <a:defRPr/>
            </a:pPr>
            <a:endParaRPr lang="ru-RU"/>
          </a:p>
        </p:txBody>
      </p:sp>
      <p:sp>
        <p:nvSpPr>
          <p:cNvPr id="45" name="Rectangle 45"/>
          <p:cNvSpPr>
            <a:spLocks noGrp="1" noChangeArrowheads="1"/>
          </p:cNvSpPr>
          <p:nvPr>
            <p:ph type="ftr" sz="quarter" idx="11"/>
          </p:nvPr>
        </p:nvSpPr>
        <p:spPr/>
        <p:txBody>
          <a:bodyPr/>
          <a:lstStyle>
            <a:lvl1pPr>
              <a:defRPr/>
            </a:lvl1pPr>
          </a:lstStyle>
          <a:p>
            <a:pPr>
              <a:defRPr/>
            </a:pPr>
            <a:endParaRPr lang="ru-RU"/>
          </a:p>
        </p:txBody>
      </p:sp>
      <p:sp>
        <p:nvSpPr>
          <p:cNvPr id="46" name="Rectangle 46"/>
          <p:cNvSpPr>
            <a:spLocks noGrp="1" noChangeArrowheads="1"/>
          </p:cNvSpPr>
          <p:nvPr>
            <p:ph type="sldNum" sz="quarter" idx="12"/>
          </p:nvPr>
        </p:nvSpPr>
        <p:spPr/>
        <p:txBody>
          <a:bodyPr/>
          <a:lstStyle>
            <a:lvl1pPr>
              <a:defRPr/>
            </a:lvl1pPr>
          </a:lstStyle>
          <a:p>
            <a:pPr>
              <a:defRPr/>
            </a:pPr>
            <a:fld id="{6489E29A-10B8-4B6E-B35F-0A3C06EDE703}"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4"/>
          <p:cNvSpPr>
            <a:spLocks noGrp="1" noChangeArrowheads="1"/>
          </p:cNvSpPr>
          <p:nvPr>
            <p:ph type="dt" sz="half" idx="10"/>
          </p:nvPr>
        </p:nvSpPr>
        <p:spPr>
          <a:ln/>
        </p:spPr>
        <p:txBody>
          <a:bodyPr/>
          <a:lstStyle>
            <a:lvl1pPr>
              <a:defRPr/>
            </a:lvl1pPr>
          </a:lstStyle>
          <a:p>
            <a:pPr>
              <a:defRPr/>
            </a:pPr>
            <a:endParaRPr lang="ru-RU"/>
          </a:p>
        </p:txBody>
      </p:sp>
      <p:sp>
        <p:nvSpPr>
          <p:cNvPr id="5" name="Rectangle 45"/>
          <p:cNvSpPr>
            <a:spLocks noGrp="1" noChangeArrowheads="1"/>
          </p:cNvSpPr>
          <p:nvPr>
            <p:ph type="ftr" sz="quarter" idx="11"/>
          </p:nvPr>
        </p:nvSpPr>
        <p:spPr>
          <a:ln/>
        </p:spPr>
        <p:txBody>
          <a:bodyPr/>
          <a:lstStyle>
            <a:lvl1pPr>
              <a:defRPr/>
            </a:lvl1pPr>
          </a:lstStyle>
          <a:p>
            <a:pPr>
              <a:defRPr/>
            </a:pPr>
            <a:endParaRPr lang="ru-RU"/>
          </a:p>
        </p:txBody>
      </p:sp>
      <p:sp>
        <p:nvSpPr>
          <p:cNvPr id="6" name="Rectangle 46"/>
          <p:cNvSpPr>
            <a:spLocks noGrp="1" noChangeArrowheads="1"/>
          </p:cNvSpPr>
          <p:nvPr>
            <p:ph type="sldNum" sz="quarter" idx="12"/>
          </p:nvPr>
        </p:nvSpPr>
        <p:spPr>
          <a:ln/>
        </p:spPr>
        <p:txBody>
          <a:bodyPr/>
          <a:lstStyle>
            <a:lvl1pPr>
              <a:defRPr/>
            </a:lvl1pPr>
          </a:lstStyle>
          <a:p>
            <a:pPr>
              <a:defRPr/>
            </a:pPr>
            <a:fld id="{4C2AB524-FE63-40B5-B67D-387E0DA90FCC}"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7814"/>
            <a:ext cx="2743200" cy="58531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7814"/>
            <a:ext cx="8026400" cy="5853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4"/>
          <p:cNvSpPr>
            <a:spLocks noGrp="1" noChangeArrowheads="1"/>
          </p:cNvSpPr>
          <p:nvPr>
            <p:ph type="dt" sz="half" idx="10"/>
          </p:nvPr>
        </p:nvSpPr>
        <p:spPr>
          <a:ln/>
        </p:spPr>
        <p:txBody>
          <a:bodyPr/>
          <a:lstStyle>
            <a:lvl1pPr>
              <a:defRPr/>
            </a:lvl1pPr>
          </a:lstStyle>
          <a:p>
            <a:pPr>
              <a:defRPr/>
            </a:pPr>
            <a:endParaRPr lang="ru-RU"/>
          </a:p>
        </p:txBody>
      </p:sp>
      <p:sp>
        <p:nvSpPr>
          <p:cNvPr id="5" name="Rectangle 45"/>
          <p:cNvSpPr>
            <a:spLocks noGrp="1" noChangeArrowheads="1"/>
          </p:cNvSpPr>
          <p:nvPr>
            <p:ph type="ftr" sz="quarter" idx="11"/>
          </p:nvPr>
        </p:nvSpPr>
        <p:spPr>
          <a:ln/>
        </p:spPr>
        <p:txBody>
          <a:bodyPr/>
          <a:lstStyle>
            <a:lvl1pPr>
              <a:defRPr/>
            </a:lvl1pPr>
          </a:lstStyle>
          <a:p>
            <a:pPr>
              <a:defRPr/>
            </a:pPr>
            <a:endParaRPr lang="ru-RU"/>
          </a:p>
        </p:txBody>
      </p:sp>
      <p:sp>
        <p:nvSpPr>
          <p:cNvPr id="6" name="Rectangle 46"/>
          <p:cNvSpPr>
            <a:spLocks noGrp="1" noChangeArrowheads="1"/>
          </p:cNvSpPr>
          <p:nvPr>
            <p:ph type="sldNum" sz="quarter" idx="12"/>
          </p:nvPr>
        </p:nvSpPr>
        <p:spPr>
          <a:ln/>
        </p:spPr>
        <p:txBody>
          <a:bodyPr/>
          <a:lstStyle>
            <a:lvl1pPr>
              <a:defRPr/>
            </a:lvl1pPr>
          </a:lstStyle>
          <a:p>
            <a:pPr>
              <a:defRPr/>
            </a:pPr>
            <a:fld id="{CF9C5F0B-9F2B-4139-B4F4-8C7C3BA3E351}"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277813"/>
            <a:ext cx="10972800" cy="58531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4"/>
          <p:cNvSpPr>
            <a:spLocks noGrp="1" noChangeArrowheads="1"/>
          </p:cNvSpPr>
          <p:nvPr>
            <p:ph type="dt" sz="half" idx="10"/>
          </p:nvPr>
        </p:nvSpPr>
        <p:spPr/>
        <p:txBody>
          <a:bodyPr/>
          <a:lstStyle>
            <a:lvl1pPr>
              <a:defRPr/>
            </a:lvl1pPr>
          </a:lstStyle>
          <a:p>
            <a:pPr>
              <a:defRPr/>
            </a:pPr>
            <a:endParaRPr lang="ru-RU"/>
          </a:p>
        </p:txBody>
      </p:sp>
      <p:sp>
        <p:nvSpPr>
          <p:cNvPr id="4" name="Rectangle 45"/>
          <p:cNvSpPr>
            <a:spLocks noGrp="1" noChangeArrowheads="1"/>
          </p:cNvSpPr>
          <p:nvPr>
            <p:ph type="ftr" sz="quarter" idx="11"/>
          </p:nvPr>
        </p:nvSpPr>
        <p:spPr/>
        <p:txBody>
          <a:bodyPr/>
          <a:lstStyle>
            <a:lvl1pPr>
              <a:defRPr/>
            </a:lvl1pPr>
          </a:lstStyle>
          <a:p>
            <a:pPr>
              <a:defRPr/>
            </a:pPr>
            <a:endParaRPr lang="ru-RU"/>
          </a:p>
        </p:txBody>
      </p:sp>
      <p:sp>
        <p:nvSpPr>
          <p:cNvPr id="5" name="Rectangle 46"/>
          <p:cNvSpPr>
            <a:spLocks noGrp="1" noChangeArrowheads="1"/>
          </p:cNvSpPr>
          <p:nvPr>
            <p:ph type="sldNum" sz="quarter" idx="12"/>
          </p:nvPr>
        </p:nvSpPr>
        <p:spPr/>
        <p:txBody>
          <a:bodyPr/>
          <a:lstStyle>
            <a:lvl1pPr>
              <a:defRPr/>
            </a:lvl1pPr>
          </a:lstStyle>
          <a:p>
            <a:pPr>
              <a:defRPr/>
            </a:pPr>
            <a:fld id="{4C936E89-C81D-458D-A02C-2356D2E0E91D}" type="slidenum">
              <a:rPr lang="ru-RU"/>
              <a:pPr>
                <a:defRPr/>
              </a:pPr>
              <a:t>‹#›</a:t>
            </a:fld>
            <a:endParaRPr lang="ru-RU"/>
          </a:p>
        </p:txBody>
      </p:sp>
    </p:spTree>
  </p:cSld>
  <p:clrMapOvr>
    <a:masterClrMapping/>
  </p:clrMapOvr>
  <p:transition spd="slow" advClick="0" advTm="10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7813"/>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0" y="1600201"/>
            <a:ext cx="53848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Клип 3"/>
          <p:cNvSpPr>
            <a:spLocks noGrp="1"/>
          </p:cNvSpPr>
          <p:nvPr>
            <p:ph type="clipArt" sz="half" idx="2"/>
          </p:nvPr>
        </p:nvSpPr>
        <p:spPr>
          <a:xfrm>
            <a:off x="6197600" y="1600201"/>
            <a:ext cx="5384800" cy="4530725"/>
          </a:xfrm>
        </p:spPr>
        <p:txBody>
          <a:bodyPr/>
          <a:lstStyle/>
          <a:p>
            <a:pPr lvl="0"/>
            <a:endParaRPr lang="ru-RU" noProof="0"/>
          </a:p>
        </p:txBody>
      </p:sp>
      <p:sp>
        <p:nvSpPr>
          <p:cNvPr id="5" name="Rectangle 44"/>
          <p:cNvSpPr>
            <a:spLocks noGrp="1" noChangeArrowheads="1"/>
          </p:cNvSpPr>
          <p:nvPr>
            <p:ph type="dt" sz="half" idx="10"/>
          </p:nvPr>
        </p:nvSpPr>
        <p:spPr/>
        <p:txBody>
          <a:bodyPr/>
          <a:lstStyle>
            <a:lvl1pPr>
              <a:defRPr/>
            </a:lvl1pPr>
          </a:lstStyle>
          <a:p>
            <a:pPr>
              <a:defRPr/>
            </a:pPr>
            <a:endParaRPr lang="ru-RU"/>
          </a:p>
        </p:txBody>
      </p:sp>
      <p:sp>
        <p:nvSpPr>
          <p:cNvPr id="6" name="Rectangle 45"/>
          <p:cNvSpPr>
            <a:spLocks noGrp="1" noChangeArrowheads="1"/>
          </p:cNvSpPr>
          <p:nvPr>
            <p:ph type="ftr" sz="quarter" idx="11"/>
          </p:nvPr>
        </p:nvSpPr>
        <p:spPr/>
        <p:txBody>
          <a:bodyPr/>
          <a:lstStyle>
            <a:lvl1pPr>
              <a:defRPr/>
            </a:lvl1pPr>
          </a:lstStyle>
          <a:p>
            <a:pPr>
              <a:defRPr/>
            </a:pPr>
            <a:endParaRPr lang="ru-RU"/>
          </a:p>
        </p:txBody>
      </p:sp>
      <p:sp>
        <p:nvSpPr>
          <p:cNvPr id="7" name="Rectangle 46"/>
          <p:cNvSpPr>
            <a:spLocks noGrp="1" noChangeArrowheads="1"/>
          </p:cNvSpPr>
          <p:nvPr>
            <p:ph type="sldNum" sz="quarter" idx="12"/>
          </p:nvPr>
        </p:nvSpPr>
        <p:spPr/>
        <p:txBody>
          <a:bodyPr/>
          <a:lstStyle>
            <a:lvl1pPr>
              <a:defRPr/>
            </a:lvl1pPr>
          </a:lstStyle>
          <a:p>
            <a:pPr>
              <a:defRPr/>
            </a:pPr>
            <a:fld id="{8E199CD6-EC89-4078-A3CF-434236D9E21A}" type="slidenum">
              <a:rPr lang="ru-RU"/>
              <a:pPr>
                <a:defRPr/>
              </a:pPr>
              <a:t>‹#›</a:t>
            </a:fld>
            <a:endParaRPr lang="ru-RU"/>
          </a:p>
        </p:txBody>
      </p:sp>
    </p:spTree>
  </p:cSld>
  <p:clrMapOvr>
    <a:masterClrMapping/>
  </p:clrMapOvr>
  <p:transition spd="slow" advClick="0" advTm="10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7813"/>
            <a:ext cx="10972800" cy="1143000"/>
          </a:xfrm>
        </p:spPr>
        <p:txBody>
          <a:bodyPr/>
          <a:lstStyle/>
          <a:p>
            <a:r>
              <a:rPr lang="ru-RU"/>
              <a:t>Образец заголовка</a:t>
            </a:r>
          </a:p>
        </p:txBody>
      </p:sp>
      <p:sp>
        <p:nvSpPr>
          <p:cNvPr id="3" name="Диаграмма 2"/>
          <p:cNvSpPr>
            <a:spLocks noGrp="1"/>
          </p:cNvSpPr>
          <p:nvPr>
            <p:ph type="chart" idx="1"/>
          </p:nvPr>
        </p:nvSpPr>
        <p:spPr>
          <a:xfrm>
            <a:off x="609600" y="1600201"/>
            <a:ext cx="10972800" cy="4530725"/>
          </a:xfrm>
        </p:spPr>
        <p:txBody>
          <a:bodyPr/>
          <a:lstStyle/>
          <a:p>
            <a:pPr lvl="0"/>
            <a:endParaRPr lang="ru-RU" noProof="0"/>
          </a:p>
        </p:txBody>
      </p:sp>
      <p:sp>
        <p:nvSpPr>
          <p:cNvPr id="4" name="Rectangle 44"/>
          <p:cNvSpPr>
            <a:spLocks noGrp="1" noChangeArrowheads="1"/>
          </p:cNvSpPr>
          <p:nvPr>
            <p:ph type="dt" sz="half" idx="10"/>
          </p:nvPr>
        </p:nvSpPr>
        <p:spPr/>
        <p:txBody>
          <a:bodyPr/>
          <a:lstStyle>
            <a:lvl1pPr>
              <a:defRPr/>
            </a:lvl1pPr>
          </a:lstStyle>
          <a:p>
            <a:pPr>
              <a:defRPr/>
            </a:pPr>
            <a:endParaRPr lang="ru-RU"/>
          </a:p>
        </p:txBody>
      </p:sp>
      <p:sp>
        <p:nvSpPr>
          <p:cNvPr id="5" name="Rectangle 45"/>
          <p:cNvSpPr>
            <a:spLocks noGrp="1" noChangeArrowheads="1"/>
          </p:cNvSpPr>
          <p:nvPr>
            <p:ph type="ftr" sz="quarter" idx="11"/>
          </p:nvPr>
        </p:nvSpPr>
        <p:spPr/>
        <p:txBody>
          <a:bodyPr/>
          <a:lstStyle>
            <a:lvl1pPr>
              <a:defRPr/>
            </a:lvl1pPr>
          </a:lstStyle>
          <a:p>
            <a:pPr>
              <a:defRPr/>
            </a:pPr>
            <a:endParaRPr lang="ru-RU"/>
          </a:p>
        </p:txBody>
      </p:sp>
      <p:sp>
        <p:nvSpPr>
          <p:cNvPr id="6" name="Rectangle 46"/>
          <p:cNvSpPr>
            <a:spLocks noGrp="1" noChangeArrowheads="1"/>
          </p:cNvSpPr>
          <p:nvPr>
            <p:ph type="sldNum" sz="quarter" idx="12"/>
          </p:nvPr>
        </p:nvSpPr>
        <p:spPr/>
        <p:txBody>
          <a:bodyPr/>
          <a:lstStyle>
            <a:lvl1pPr>
              <a:defRPr/>
            </a:lvl1pPr>
          </a:lstStyle>
          <a:p>
            <a:pPr>
              <a:defRPr/>
            </a:pPr>
            <a:fld id="{C4E0162E-ADE3-465E-8CC9-75D8F7E280BB}" type="slidenum">
              <a:rPr lang="ru-RU"/>
              <a:pPr>
                <a:defRPr/>
              </a:pPr>
              <a:t>‹#›</a:t>
            </a:fld>
            <a:endParaRPr lang="ru-RU"/>
          </a:p>
        </p:txBody>
      </p:sp>
    </p:spTree>
  </p:cSld>
  <p:clrMapOvr>
    <a:masterClrMapping/>
  </p:clrMapOvr>
  <p:transition spd="slow" advClick="0" advTm="10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7485" y="273050"/>
            <a:ext cx="10968567" cy="1143000"/>
          </a:xfrm>
        </p:spPr>
        <p:txBody>
          <a:bodyPr/>
          <a:lstStyle/>
          <a:p>
            <a:r>
              <a:rPr lang="ru-RU"/>
              <a:t>Образец заголовка</a:t>
            </a:r>
          </a:p>
        </p:txBody>
      </p:sp>
      <p:sp>
        <p:nvSpPr>
          <p:cNvPr id="3" name="Объект 2"/>
          <p:cNvSpPr>
            <a:spLocks noGrp="1"/>
          </p:cNvSpPr>
          <p:nvPr>
            <p:ph sz="quarter" idx="1"/>
          </p:nvPr>
        </p:nvSpPr>
        <p:spPr>
          <a:xfrm>
            <a:off x="607484" y="1598613"/>
            <a:ext cx="5382683" cy="21717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3367" y="1598613"/>
            <a:ext cx="5382684" cy="21717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07484" y="3922714"/>
            <a:ext cx="5382683" cy="21732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193367" y="3922714"/>
            <a:ext cx="5382684" cy="21732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9F734879-2D47-4F60-BD0D-921FB20A0D1B}"/>
              </a:ext>
            </a:extLst>
          </p:cNvPr>
          <p:cNvSpPr>
            <a:spLocks noGrp="1"/>
          </p:cNvSpPr>
          <p:nvPr>
            <p:ph type="dt" sz="half" idx="10"/>
          </p:nvPr>
        </p:nvSpPr>
        <p:spPr>
          <a:xfrm>
            <a:off x="607485" y="6242051"/>
            <a:ext cx="2840567" cy="474663"/>
          </a:xfrm>
        </p:spPr>
        <p:txBody>
          <a:bodyPr/>
          <a:lstStyle>
            <a:lvl1pPr>
              <a:defRPr/>
            </a:lvl1pPr>
          </a:lstStyle>
          <a:p>
            <a:pPr>
              <a:defRPr/>
            </a:pPr>
            <a:fld id="{AA039E57-9362-4872-B9DE-3B4BD4BD245B}" type="datetimeFigureOut">
              <a:rPr lang="ru-RU"/>
              <a:pPr>
                <a:defRPr/>
              </a:pPr>
              <a:t>12.09.2023</a:t>
            </a:fld>
            <a:endParaRPr lang="ru-RU"/>
          </a:p>
        </p:txBody>
      </p:sp>
      <p:sp>
        <p:nvSpPr>
          <p:cNvPr id="8" name="Нижний колонтитул 7">
            <a:extLst>
              <a:ext uri="{FF2B5EF4-FFF2-40B4-BE49-F238E27FC236}">
                <a16:creationId xmlns:a16="http://schemas.microsoft.com/office/drawing/2014/main" id="{9AABD63F-500B-4B6D-95F9-E9546D89C9FA}"/>
              </a:ext>
            </a:extLst>
          </p:cNvPr>
          <p:cNvSpPr>
            <a:spLocks noGrp="1"/>
          </p:cNvSpPr>
          <p:nvPr>
            <p:ph type="ftr" sz="quarter" idx="11"/>
          </p:nvPr>
        </p:nvSpPr>
        <p:spPr>
          <a:xfrm>
            <a:off x="4165600" y="6242051"/>
            <a:ext cx="3860800" cy="474663"/>
          </a:xfrm>
        </p:spPr>
        <p:txBody>
          <a:bodyPr/>
          <a:lstStyle>
            <a:lvl1pPr>
              <a:defRPr/>
            </a:lvl1pPr>
          </a:lstStyle>
          <a:p>
            <a:pPr>
              <a:defRPr/>
            </a:pPr>
            <a:endParaRPr lang="ru-RU"/>
          </a:p>
        </p:txBody>
      </p:sp>
      <p:sp>
        <p:nvSpPr>
          <p:cNvPr id="9" name="Номер слайда 8">
            <a:extLst>
              <a:ext uri="{FF2B5EF4-FFF2-40B4-BE49-F238E27FC236}">
                <a16:creationId xmlns:a16="http://schemas.microsoft.com/office/drawing/2014/main" id="{FFA1ACF2-9BAD-4E82-9593-E93CA5BEB1E2}"/>
              </a:ext>
            </a:extLst>
          </p:cNvPr>
          <p:cNvSpPr>
            <a:spLocks noGrp="1"/>
          </p:cNvSpPr>
          <p:nvPr>
            <p:ph type="sldNum" sz="quarter" idx="12"/>
          </p:nvPr>
        </p:nvSpPr>
        <p:spPr>
          <a:xfrm>
            <a:off x="8737601" y="6242051"/>
            <a:ext cx="2840567" cy="474663"/>
          </a:xfrm>
        </p:spPr>
        <p:txBody>
          <a:bodyPr/>
          <a:lstStyle>
            <a:lvl1pPr>
              <a:defRPr/>
            </a:lvl1pPr>
          </a:lstStyle>
          <a:p>
            <a:pPr>
              <a:defRPr/>
            </a:pPr>
            <a:fld id="{2C052624-5171-4D69-9039-3D853426178C}" type="slidenum">
              <a:rPr lang="ru-RU" altLang="ru-RU"/>
              <a:pPr>
                <a:defRPr/>
              </a:pPr>
              <a:t>‹#›</a:t>
            </a:fld>
            <a:endParaRPr lang="ru-RU" altLang="ru-RU"/>
          </a:p>
        </p:txBody>
      </p:sp>
    </p:spTree>
    <p:extLst>
      <p:ext uri="{BB962C8B-B14F-4D97-AF65-F5344CB8AC3E}">
        <p14:creationId xmlns:p14="http://schemas.microsoft.com/office/powerpoint/2010/main" val="395161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4"/>
          <p:cNvSpPr>
            <a:spLocks noGrp="1" noChangeArrowheads="1"/>
          </p:cNvSpPr>
          <p:nvPr>
            <p:ph type="dt" sz="half" idx="10"/>
          </p:nvPr>
        </p:nvSpPr>
        <p:spPr>
          <a:ln/>
        </p:spPr>
        <p:txBody>
          <a:bodyPr/>
          <a:lstStyle>
            <a:lvl1pPr>
              <a:defRPr/>
            </a:lvl1pPr>
          </a:lstStyle>
          <a:p>
            <a:pPr>
              <a:defRPr/>
            </a:pPr>
            <a:endParaRPr lang="ru-RU"/>
          </a:p>
        </p:txBody>
      </p:sp>
      <p:sp>
        <p:nvSpPr>
          <p:cNvPr id="5" name="Rectangle 45"/>
          <p:cNvSpPr>
            <a:spLocks noGrp="1" noChangeArrowheads="1"/>
          </p:cNvSpPr>
          <p:nvPr>
            <p:ph type="ftr" sz="quarter" idx="11"/>
          </p:nvPr>
        </p:nvSpPr>
        <p:spPr>
          <a:ln/>
        </p:spPr>
        <p:txBody>
          <a:bodyPr/>
          <a:lstStyle>
            <a:lvl1pPr>
              <a:defRPr/>
            </a:lvl1pPr>
          </a:lstStyle>
          <a:p>
            <a:pPr>
              <a:defRPr/>
            </a:pPr>
            <a:endParaRPr lang="ru-RU"/>
          </a:p>
        </p:txBody>
      </p:sp>
      <p:sp>
        <p:nvSpPr>
          <p:cNvPr id="6" name="Rectangle 46"/>
          <p:cNvSpPr>
            <a:spLocks noGrp="1" noChangeArrowheads="1"/>
          </p:cNvSpPr>
          <p:nvPr>
            <p:ph type="sldNum" sz="quarter" idx="12"/>
          </p:nvPr>
        </p:nvSpPr>
        <p:spPr>
          <a:ln/>
        </p:spPr>
        <p:txBody>
          <a:bodyPr/>
          <a:lstStyle>
            <a:lvl1pPr>
              <a:defRPr/>
            </a:lvl1pPr>
          </a:lstStyle>
          <a:p>
            <a:pPr>
              <a:defRPr/>
            </a:pPr>
            <a:fld id="{DEF24A6F-B407-4425-B275-5EC8FFAADC24}"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4"/>
          <p:cNvSpPr>
            <a:spLocks noGrp="1" noChangeArrowheads="1"/>
          </p:cNvSpPr>
          <p:nvPr>
            <p:ph type="dt" sz="half" idx="10"/>
          </p:nvPr>
        </p:nvSpPr>
        <p:spPr>
          <a:ln/>
        </p:spPr>
        <p:txBody>
          <a:bodyPr/>
          <a:lstStyle>
            <a:lvl1pPr>
              <a:defRPr/>
            </a:lvl1pPr>
          </a:lstStyle>
          <a:p>
            <a:pPr>
              <a:defRPr/>
            </a:pPr>
            <a:endParaRPr lang="ru-RU"/>
          </a:p>
        </p:txBody>
      </p:sp>
      <p:sp>
        <p:nvSpPr>
          <p:cNvPr id="5" name="Rectangle 45"/>
          <p:cNvSpPr>
            <a:spLocks noGrp="1" noChangeArrowheads="1"/>
          </p:cNvSpPr>
          <p:nvPr>
            <p:ph type="ftr" sz="quarter" idx="11"/>
          </p:nvPr>
        </p:nvSpPr>
        <p:spPr>
          <a:ln/>
        </p:spPr>
        <p:txBody>
          <a:bodyPr/>
          <a:lstStyle>
            <a:lvl1pPr>
              <a:defRPr/>
            </a:lvl1pPr>
          </a:lstStyle>
          <a:p>
            <a:pPr>
              <a:defRPr/>
            </a:pPr>
            <a:endParaRPr lang="ru-RU"/>
          </a:p>
        </p:txBody>
      </p:sp>
      <p:sp>
        <p:nvSpPr>
          <p:cNvPr id="6" name="Rectangle 46"/>
          <p:cNvSpPr>
            <a:spLocks noGrp="1" noChangeArrowheads="1"/>
          </p:cNvSpPr>
          <p:nvPr>
            <p:ph type="sldNum" sz="quarter" idx="12"/>
          </p:nvPr>
        </p:nvSpPr>
        <p:spPr>
          <a:ln/>
        </p:spPr>
        <p:txBody>
          <a:bodyPr/>
          <a:lstStyle>
            <a:lvl1pPr>
              <a:defRPr/>
            </a:lvl1pPr>
          </a:lstStyle>
          <a:p>
            <a:pPr>
              <a:defRPr/>
            </a:pPr>
            <a:fld id="{25AAF026-E9CC-4ECC-B438-2CB79D121095}"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4"/>
          <p:cNvSpPr>
            <a:spLocks noGrp="1" noChangeArrowheads="1"/>
          </p:cNvSpPr>
          <p:nvPr>
            <p:ph type="dt" sz="half" idx="10"/>
          </p:nvPr>
        </p:nvSpPr>
        <p:spPr>
          <a:ln/>
        </p:spPr>
        <p:txBody>
          <a:bodyPr/>
          <a:lstStyle>
            <a:lvl1pPr>
              <a:defRPr/>
            </a:lvl1pPr>
          </a:lstStyle>
          <a:p>
            <a:pPr>
              <a:defRPr/>
            </a:pPr>
            <a:endParaRPr lang="ru-RU"/>
          </a:p>
        </p:txBody>
      </p:sp>
      <p:sp>
        <p:nvSpPr>
          <p:cNvPr id="6" name="Rectangle 45"/>
          <p:cNvSpPr>
            <a:spLocks noGrp="1" noChangeArrowheads="1"/>
          </p:cNvSpPr>
          <p:nvPr>
            <p:ph type="ftr" sz="quarter" idx="11"/>
          </p:nvPr>
        </p:nvSpPr>
        <p:spPr>
          <a:ln/>
        </p:spPr>
        <p:txBody>
          <a:bodyPr/>
          <a:lstStyle>
            <a:lvl1pPr>
              <a:defRPr/>
            </a:lvl1pPr>
          </a:lstStyle>
          <a:p>
            <a:pPr>
              <a:defRPr/>
            </a:pPr>
            <a:endParaRPr lang="ru-RU"/>
          </a:p>
        </p:txBody>
      </p:sp>
      <p:sp>
        <p:nvSpPr>
          <p:cNvPr id="7" name="Rectangle 46"/>
          <p:cNvSpPr>
            <a:spLocks noGrp="1" noChangeArrowheads="1"/>
          </p:cNvSpPr>
          <p:nvPr>
            <p:ph type="sldNum" sz="quarter" idx="12"/>
          </p:nvPr>
        </p:nvSpPr>
        <p:spPr>
          <a:ln/>
        </p:spPr>
        <p:txBody>
          <a:bodyPr/>
          <a:lstStyle>
            <a:lvl1pPr>
              <a:defRPr/>
            </a:lvl1pPr>
          </a:lstStyle>
          <a:p>
            <a:pPr>
              <a:defRPr/>
            </a:pPr>
            <a:fld id="{4EB1AF6B-2B08-4DF4-AC2D-475E747DF189}"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4"/>
          <p:cNvSpPr>
            <a:spLocks noGrp="1" noChangeArrowheads="1"/>
          </p:cNvSpPr>
          <p:nvPr>
            <p:ph type="dt" sz="half" idx="10"/>
          </p:nvPr>
        </p:nvSpPr>
        <p:spPr>
          <a:ln/>
        </p:spPr>
        <p:txBody>
          <a:bodyPr/>
          <a:lstStyle>
            <a:lvl1pPr>
              <a:defRPr/>
            </a:lvl1pPr>
          </a:lstStyle>
          <a:p>
            <a:pPr>
              <a:defRPr/>
            </a:pPr>
            <a:endParaRPr lang="ru-RU"/>
          </a:p>
        </p:txBody>
      </p:sp>
      <p:sp>
        <p:nvSpPr>
          <p:cNvPr id="8" name="Rectangle 45"/>
          <p:cNvSpPr>
            <a:spLocks noGrp="1" noChangeArrowheads="1"/>
          </p:cNvSpPr>
          <p:nvPr>
            <p:ph type="ftr" sz="quarter" idx="11"/>
          </p:nvPr>
        </p:nvSpPr>
        <p:spPr>
          <a:ln/>
        </p:spPr>
        <p:txBody>
          <a:bodyPr/>
          <a:lstStyle>
            <a:lvl1pPr>
              <a:defRPr/>
            </a:lvl1pPr>
          </a:lstStyle>
          <a:p>
            <a:pPr>
              <a:defRPr/>
            </a:pPr>
            <a:endParaRPr lang="ru-RU"/>
          </a:p>
        </p:txBody>
      </p:sp>
      <p:sp>
        <p:nvSpPr>
          <p:cNvPr id="9" name="Rectangle 46"/>
          <p:cNvSpPr>
            <a:spLocks noGrp="1" noChangeArrowheads="1"/>
          </p:cNvSpPr>
          <p:nvPr>
            <p:ph type="sldNum" sz="quarter" idx="12"/>
          </p:nvPr>
        </p:nvSpPr>
        <p:spPr>
          <a:ln/>
        </p:spPr>
        <p:txBody>
          <a:bodyPr/>
          <a:lstStyle>
            <a:lvl1pPr>
              <a:defRPr/>
            </a:lvl1pPr>
          </a:lstStyle>
          <a:p>
            <a:pPr>
              <a:defRPr/>
            </a:pPr>
            <a:fld id="{786A73BC-1FC6-41A7-9EC6-B03A0BB8E66C}"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4"/>
          <p:cNvSpPr>
            <a:spLocks noGrp="1" noChangeArrowheads="1"/>
          </p:cNvSpPr>
          <p:nvPr>
            <p:ph type="dt" sz="half" idx="10"/>
          </p:nvPr>
        </p:nvSpPr>
        <p:spPr>
          <a:ln/>
        </p:spPr>
        <p:txBody>
          <a:bodyPr/>
          <a:lstStyle>
            <a:lvl1pPr>
              <a:defRPr/>
            </a:lvl1pPr>
          </a:lstStyle>
          <a:p>
            <a:pPr>
              <a:defRPr/>
            </a:pPr>
            <a:endParaRPr lang="ru-RU"/>
          </a:p>
        </p:txBody>
      </p:sp>
      <p:sp>
        <p:nvSpPr>
          <p:cNvPr id="4" name="Rectangle 45"/>
          <p:cNvSpPr>
            <a:spLocks noGrp="1" noChangeArrowheads="1"/>
          </p:cNvSpPr>
          <p:nvPr>
            <p:ph type="ftr" sz="quarter" idx="11"/>
          </p:nvPr>
        </p:nvSpPr>
        <p:spPr>
          <a:ln/>
        </p:spPr>
        <p:txBody>
          <a:bodyPr/>
          <a:lstStyle>
            <a:lvl1pPr>
              <a:defRPr/>
            </a:lvl1pPr>
          </a:lstStyle>
          <a:p>
            <a:pPr>
              <a:defRPr/>
            </a:pPr>
            <a:endParaRPr lang="ru-RU"/>
          </a:p>
        </p:txBody>
      </p:sp>
      <p:sp>
        <p:nvSpPr>
          <p:cNvPr id="5" name="Rectangle 46"/>
          <p:cNvSpPr>
            <a:spLocks noGrp="1" noChangeArrowheads="1"/>
          </p:cNvSpPr>
          <p:nvPr>
            <p:ph type="sldNum" sz="quarter" idx="12"/>
          </p:nvPr>
        </p:nvSpPr>
        <p:spPr>
          <a:ln/>
        </p:spPr>
        <p:txBody>
          <a:bodyPr/>
          <a:lstStyle>
            <a:lvl1pPr>
              <a:defRPr/>
            </a:lvl1pPr>
          </a:lstStyle>
          <a:p>
            <a:pPr>
              <a:defRPr/>
            </a:pPr>
            <a:fld id="{BE753606-26DA-4BA7-AF4F-6813C0731467}"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ru-RU"/>
          </a:p>
        </p:txBody>
      </p:sp>
      <p:sp>
        <p:nvSpPr>
          <p:cNvPr id="3" name="Rectangle 45"/>
          <p:cNvSpPr>
            <a:spLocks noGrp="1" noChangeArrowheads="1"/>
          </p:cNvSpPr>
          <p:nvPr>
            <p:ph type="ftr" sz="quarter" idx="11"/>
          </p:nvPr>
        </p:nvSpPr>
        <p:spPr>
          <a:ln/>
        </p:spPr>
        <p:txBody>
          <a:bodyPr/>
          <a:lstStyle>
            <a:lvl1pPr>
              <a:defRPr/>
            </a:lvl1pPr>
          </a:lstStyle>
          <a:p>
            <a:pPr>
              <a:defRPr/>
            </a:pPr>
            <a:endParaRPr lang="ru-RU"/>
          </a:p>
        </p:txBody>
      </p:sp>
      <p:sp>
        <p:nvSpPr>
          <p:cNvPr id="4" name="Rectangle 46"/>
          <p:cNvSpPr>
            <a:spLocks noGrp="1" noChangeArrowheads="1"/>
          </p:cNvSpPr>
          <p:nvPr>
            <p:ph type="sldNum" sz="quarter" idx="12"/>
          </p:nvPr>
        </p:nvSpPr>
        <p:spPr>
          <a:ln/>
        </p:spPr>
        <p:txBody>
          <a:bodyPr/>
          <a:lstStyle>
            <a:lvl1pPr>
              <a:defRPr/>
            </a:lvl1pPr>
          </a:lstStyle>
          <a:p>
            <a:pPr>
              <a:defRPr/>
            </a:pPr>
            <a:fld id="{0338F053-0415-4789-9125-3239F63671B2}"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4"/>
          <p:cNvSpPr>
            <a:spLocks noGrp="1" noChangeArrowheads="1"/>
          </p:cNvSpPr>
          <p:nvPr>
            <p:ph type="dt" sz="half" idx="10"/>
          </p:nvPr>
        </p:nvSpPr>
        <p:spPr>
          <a:ln/>
        </p:spPr>
        <p:txBody>
          <a:bodyPr/>
          <a:lstStyle>
            <a:lvl1pPr>
              <a:defRPr/>
            </a:lvl1pPr>
          </a:lstStyle>
          <a:p>
            <a:pPr>
              <a:defRPr/>
            </a:pPr>
            <a:endParaRPr lang="ru-RU"/>
          </a:p>
        </p:txBody>
      </p:sp>
      <p:sp>
        <p:nvSpPr>
          <p:cNvPr id="6" name="Rectangle 45"/>
          <p:cNvSpPr>
            <a:spLocks noGrp="1" noChangeArrowheads="1"/>
          </p:cNvSpPr>
          <p:nvPr>
            <p:ph type="ftr" sz="quarter" idx="11"/>
          </p:nvPr>
        </p:nvSpPr>
        <p:spPr>
          <a:ln/>
        </p:spPr>
        <p:txBody>
          <a:bodyPr/>
          <a:lstStyle>
            <a:lvl1pPr>
              <a:defRPr/>
            </a:lvl1pPr>
          </a:lstStyle>
          <a:p>
            <a:pPr>
              <a:defRPr/>
            </a:pPr>
            <a:endParaRPr lang="ru-RU"/>
          </a:p>
        </p:txBody>
      </p:sp>
      <p:sp>
        <p:nvSpPr>
          <p:cNvPr id="7" name="Rectangle 46"/>
          <p:cNvSpPr>
            <a:spLocks noGrp="1" noChangeArrowheads="1"/>
          </p:cNvSpPr>
          <p:nvPr>
            <p:ph type="sldNum" sz="quarter" idx="12"/>
          </p:nvPr>
        </p:nvSpPr>
        <p:spPr>
          <a:ln/>
        </p:spPr>
        <p:txBody>
          <a:bodyPr/>
          <a:lstStyle>
            <a:lvl1pPr>
              <a:defRPr/>
            </a:lvl1pPr>
          </a:lstStyle>
          <a:p>
            <a:pPr>
              <a:defRPr/>
            </a:pPr>
            <a:fld id="{5EAB194C-A416-42D1-94E5-B483AB9A9DB6}"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1"/>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4"/>
          <p:cNvSpPr>
            <a:spLocks noGrp="1" noChangeArrowheads="1"/>
          </p:cNvSpPr>
          <p:nvPr>
            <p:ph type="dt" sz="half" idx="10"/>
          </p:nvPr>
        </p:nvSpPr>
        <p:spPr>
          <a:ln/>
        </p:spPr>
        <p:txBody>
          <a:bodyPr/>
          <a:lstStyle>
            <a:lvl1pPr>
              <a:defRPr/>
            </a:lvl1pPr>
          </a:lstStyle>
          <a:p>
            <a:pPr>
              <a:defRPr/>
            </a:pPr>
            <a:endParaRPr lang="ru-RU"/>
          </a:p>
        </p:txBody>
      </p:sp>
      <p:sp>
        <p:nvSpPr>
          <p:cNvPr id="6" name="Rectangle 45"/>
          <p:cNvSpPr>
            <a:spLocks noGrp="1" noChangeArrowheads="1"/>
          </p:cNvSpPr>
          <p:nvPr>
            <p:ph type="ftr" sz="quarter" idx="11"/>
          </p:nvPr>
        </p:nvSpPr>
        <p:spPr>
          <a:ln/>
        </p:spPr>
        <p:txBody>
          <a:bodyPr/>
          <a:lstStyle>
            <a:lvl1pPr>
              <a:defRPr/>
            </a:lvl1pPr>
          </a:lstStyle>
          <a:p>
            <a:pPr>
              <a:defRPr/>
            </a:pPr>
            <a:endParaRPr lang="ru-RU"/>
          </a:p>
        </p:txBody>
      </p:sp>
      <p:sp>
        <p:nvSpPr>
          <p:cNvPr id="7" name="Rectangle 46"/>
          <p:cNvSpPr>
            <a:spLocks noGrp="1" noChangeArrowheads="1"/>
          </p:cNvSpPr>
          <p:nvPr>
            <p:ph type="sldNum" sz="quarter" idx="12"/>
          </p:nvPr>
        </p:nvSpPr>
        <p:spPr>
          <a:ln/>
        </p:spPr>
        <p:txBody>
          <a:bodyPr/>
          <a:lstStyle>
            <a:lvl1pPr>
              <a:defRPr/>
            </a:lvl1pPr>
          </a:lstStyle>
          <a:p>
            <a:pPr>
              <a:defRPr/>
            </a:pPr>
            <a:fld id="{2CB110F5-C96B-4BE0-AE5B-20E72E142DFF}"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6861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ru-RU"/>
            </a:p>
          </p:txBody>
        </p:sp>
        <p:sp>
          <p:nvSpPr>
            <p:cNvPr id="6861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ru-RU"/>
            </a:p>
          </p:txBody>
        </p:sp>
        <p:sp>
          <p:nvSpPr>
            <p:cNvPr id="6861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ru-RU"/>
            </a:p>
          </p:txBody>
        </p:sp>
        <p:sp>
          <p:nvSpPr>
            <p:cNvPr id="6861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ru-RU"/>
            </a:p>
          </p:txBody>
        </p:sp>
        <p:sp>
          <p:nvSpPr>
            <p:cNvPr id="6861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ru-RU"/>
            </a:p>
          </p:txBody>
        </p:sp>
        <p:sp>
          <p:nvSpPr>
            <p:cNvPr id="6861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ru-RU"/>
            </a:p>
          </p:txBody>
        </p:sp>
        <p:sp>
          <p:nvSpPr>
            <p:cNvPr id="6861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ru-RU"/>
            </a:p>
          </p:txBody>
        </p:sp>
        <p:sp>
          <p:nvSpPr>
            <p:cNvPr id="6861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ru-RU"/>
            </a:p>
          </p:txBody>
        </p:sp>
        <p:sp>
          <p:nvSpPr>
            <p:cNvPr id="6861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ru-RU"/>
            </a:p>
          </p:txBody>
        </p:sp>
        <p:sp>
          <p:nvSpPr>
            <p:cNvPr id="6862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ru-RU"/>
            </a:p>
          </p:txBody>
        </p:sp>
        <p:sp>
          <p:nvSpPr>
            <p:cNvPr id="6862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ru-RU"/>
            </a:p>
          </p:txBody>
        </p:sp>
        <p:sp>
          <p:nvSpPr>
            <p:cNvPr id="6862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ru-RU"/>
            </a:p>
          </p:txBody>
        </p:sp>
        <p:sp>
          <p:nvSpPr>
            <p:cNvPr id="6862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ru-RU"/>
            </a:p>
          </p:txBody>
        </p:sp>
        <p:sp>
          <p:nvSpPr>
            <p:cNvPr id="6862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ru-RU"/>
            </a:p>
          </p:txBody>
        </p:sp>
        <p:sp>
          <p:nvSpPr>
            <p:cNvPr id="6862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ru-RU"/>
            </a:p>
          </p:txBody>
        </p:sp>
        <p:sp>
          <p:nvSpPr>
            <p:cNvPr id="6862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ru-RU"/>
            </a:p>
          </p:txBody>
        </p:sp>
        <p:sp>
          <p:nvSpPr>
            <p:cNvPr id="6862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ru-RU"/>
            </a:p>
          </p:txBody>
        </p:sp>
        <p:sp>
          <p:nvSpPr>
            <p:cNvPr id="6862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ru-RU"/>
            </a:p>
          </p:txBody>
        </p:sp>
        <p:sp>
          <p:nvSpPr>
            <p:cNvPr id="6862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ru-RU"/>
            </a:p>
          </p:txBody>
        </p:sp>
        <p:sp>
          <p:nvSpPr>
            <p:cNvPr id="6863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ru-RU"/>
            </a:p>
          </p:txBody>
        </p:sp>
        <p:sp>
          <p:nvSpPr>
            <p:cNvPr id="6863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ru-RU"/>
            </a:p>
          </p:txBody>
        </p:sp>
        <p:sp>
          <p:nvSpPr>
            <p:cNvPr id="6863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ru-RU"/>
            </a:p>
          </p:txBody>
        </p:sp>
        <p:sp>
          <p:nvSpPr>
            <p:cNvPr id="6863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ru-RU"/>
            </a:p>
          </p:txBody>
        </p:sp>
        <p:sp>
          <p:nvSpPr>
            <p:cNvPr id="6863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ru-RU"/>
            </a:p>
          </p:txBody>
        </p:sp>
        <p:sp>
          <p:nvSpPr>
            <p:cNvPr id="6863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ru-RU"/>
            </a:p>
          </p:txBody>
        </p:sp>
        <p:sp>
          <p:nvSpPr>
            <p:cNvPr id="6863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ru-RU"/>
            </a:p>
          </p:txBody>
        </p:sp>
        <p:sp>
          <p:nvSpPr>
            <p:cNvPr id="6863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ru-RU"/>
            </a:p>
          </p:txBody>
        </p:sp>
        <p:sp>
          <p:nvSpPr>
            <p:cNvPr id="6863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ru-RU"/>
            </a:p>
          </p:txBody>
        </p:sp>
        <p:sp>
          <p:nvSpPr>
            <p:cNvPr id="6863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ru-RU"/>
            </a:p>
          </p:txBody>
        </p:sp>
        <p:sp>
          <p:nvSpPr>
            <p:cNvPr id="6864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ru-RU"/>
            </a:p>
          </p:txBody>
        </p:sp>
        <p:sp>
          <p:nvSpPr>
            <p:cNvPr id="6864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ru-RU"/>
            </a:p>
          </p:txBody>
        </p:sp>
        <p:sp>
          <p:nvSpPr>
            <p:cNvPr id="6864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ru-RU"/>
            </a:p>
          </p:txBody>
        </p:sp>
        <p:sp>
          <p:nvSpPr>
            <p:cNvPr id="6864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ru-RU"/>
            </a:p>
          </p:txBody>
        </p:sp>
        <p:sp>
          <p:nvSpPr>
            <p:cNvPr id="6864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ru-RU"/>
            </a:p>
          </p:txBody>
        </p:sp>
        <p:sp>
          <p:nvSpPr>
            <p:cNvPr id="6864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ru-RU"/>
            </a:p>
          </p:txBody>
        </p:sp>
        <p:sp>
          <p:nvSpPr>
            <p:cNvPr id="6864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ru-RU"/>
            </a:p>
          </p:txBody>
        </p:sp>
        <p:grpSp>
          <p:nvGrpSpPr>
            <p:cNvPr id="1068" name="Group 39"/>
            <p:cNvGrpSpPr>
              <a:grpSpLocks/>
            </p:cNvGrpSpPr>
            <p:nvPr userDrawn="1"/>
          </p:nvGrpSpPr>
          <p:grpSpPr bwMode="auto">
            <a:xfrm>
              <a:off x="0" y="1632"/>
              <a:ext cx="5758" cy="1858"/>
              <a:chOff x="0" y="1632"/>
              <a:chExt cx="5758" cy="1858"/>
            </a:xfrm>
          </p:grpSpPr>
          <p:sp>
            <p:nvSpPr>
              <p:cNvPr id="6864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ru-RU"/>
              </a:p>
            </p:txBody>
          </p:sp>
          <p:sp>
            <p:nvSpPr>
              <p:cNvPr id="6864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ru-RU"/>
              </a:p>
            </p:txBody>
          </p:sp>
        </p:grpSp>
      </p:grpSp>
      <p:sp>
        <p:nvSpPr>
          <p:cNvPr id="68650"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68651"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8652"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endParaRPr lang="ru-RU"/>
          </a:p>
        </p:txBody>
      </p:sp>
      <p:sp>
        <p:nvSpPr>
          <p:cNvPr id="68653"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a:defRPr/>
            </a:pPr>
            <a:endParaRPr lang="ru-RU"/>
          </a:p>
        </p:txBody>
      </p:sp>
      <p:sp>
        <p:nvSpPr>
          <p:cNvPr id="68654"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71F54C03-5FDB-41CF-A730-D6F3F88BB7A0}" type="slidenum">
              <a:rPr lang="ru-RU"/>
              <a:pPr>
                <a:defRPr/>
              </a:pPr>
              <a:t>‹#›</a:t>
            </a:fld>
            <a:endParaRPr lang="ru-RU"/>
          </a:p>
        </p:txBody>
      </p:sp>
    </p:spTree>
  </p:cSld>
  <p:clrMap bg1="dk2" tx1="lt1" bg2="dk1" tx2="lt2" accent1="accent1" accent2="accent2" accent3="accent3" accent4="accent4" accent5="accent5" accent6="accent6" hlink="hlink" folHlink="folHlink"/>
  <p:sldLayoutIdLst>
    <p:sldLayoutId id="2147484049"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50" r:id="rId12"/>
    <p:sldLayoutId id="2147484051" r:id="rId13"/>
    <p:sldLayoutId id="2147484052" r:id="rId14"/>
    <p:sldLayoutId id="2147484053" r:id="rId15"/>
  </p:sldLayoutIdLst>
  <p:transition spd="slow" advClick="0" advTm="15000">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7"/>
        </a:buBlip>
        <a:defRPr sz="3200">
          <a:solidFill>
            <a:schemeClr val="tx1"/>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8"/>
        </a:buBlip>
        <a:defRPr sz="2400">
          <a:solidFill>
            <a:schemeClr val="tx1"/>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defRPr>
      </a:lvl5pPr>
      <a:lvl6pPr marL="25146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15.xml"/><Relationship Id="rId6" Type="http://schemas.openxmlformats.org/officeDocument/2006/relationships/image" Target="../media/image64.jpe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png"/></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631504" y="1124744"/>
            <a:ext cx="8750331" cy="4000505"/>
          </a:xfrm>
        </p:spPr>
        <p:txBody>
          <a:bodyPr/>
          <a:lstStyle/>
          <a:p>
            <a:pPr>
              <a:defRPr/>
            </a:pPr>
            <a:r>
              <a:rPr lang="en-US" sz="4400" b="1" dirty="0">
                <a:solidFill>
                  <a:schemeClr val="tx1"/>
                </a:solidFill>
                <a:latin typeface="+mn-lt"/>
                <a:cs typeface="Arial" panose="020B0604020202020204" pitchFamily="34" charset="0"/>
              </a:rPr>
              <a:t>17 </a:t>
            </a:r>
            <a:r>
              <a:rPr lang="ru-RU" sz="4400" b="1" dirty="0">
                <a:solidFill>
                  <a:schemeClr val="tx1"/>
                </a:solidFill>
                <a:latin typeface="+mn-lt"/>
                <a:cs typeface="Arial" panose="020B0604020202020204" pitchFamily="34" charset="0"/>
              </a:rPr>
              <a:t>сентября</a:t>
            </a:r>
            <a:br>
              <a:rPr lang="ru-RU" sz="4400" b="1" dirty="0">
                <a:solidFill>
                  <a:schemeClr val="tx1"/>
                </a:solidFill>
                <a:latin typeface="+mn-lt"/>
                <a:cs typeface="Arial" panose="020B0604020202020204" pitchFamily="34" charset="0"/>
              </a:rPr>
            </a:br>
            <a:br>
              <a:rPr lang="ru-RU" sz="4400" b="1" dirty="0">
                <a:solidFill>
                  <a:schemeClr val="tx1"/>
                </a:solidFill>
                <a:latin typeface="+mn-lt"/>
                <a:cs typeface="Arial" panose="020B0604020202020204" pitchFamily="34" charset="0"/>
              </a:rPr>
            </a:br>
            <a:r>
              <a:rPr lang="ru-RU" sz="4400" b="1" dirty="0">
                <a:solidFill>
                  <a:schemeClr val="tx1"/>
                </a:solidFill>
                <a:latin typeface="+mn-lt"/>
                <a:cs typeface="Arial" panose="020B0604020202020204" pitchFamily="34" charset="0"/>
              </a:rPr>
              <a:t>ДЕНЬ НАРОДНОГО ЕДИНСТВА</a:t>
            </a:r>
            <a:br>
              <a:rPr lang="ru-RU" sz="4400" b="1" dirty="0">
                <a:solidFill>
                  <a:schemeClr val="tx1"/>
                </a:solidFill>
                <a:latin typeface="+mn-lt"/>
                <a:cs typeface="Arial" panose="020B0604020202020204" pitchFamily="34" charset="0"/>
              </a:rPr>
            </a:br>
            <a:br>
              <a:rPr lang="ru-RU" sz="4400" b="1" dirty="0">
                <a:solidFill>
                  <a:schemeClr val="tx1"/>
                </a:solidFill>
                <a:latin typeface="+mn-lt"/>
                <a:cs typeface="Arial" panose="020B0604020202020204" pitchFamily="34" charset="0"/>
              </a:rPr>
            </a:br>
            <a:r>
              <a:rPr lang="ru-RU" sz="1800" b="1" i="1" dirty="0">
                <a:effectLst/>
                <a:latin typeface="Times New Roman" panose="02020603050405020304" pitchFamily="18" charset="0"/>
                <a:ea typeface="Times New Roman" panose="02020603050405020304" pitchFamily="18" charset="0"/>
              </a:rPr>
              <a:t>ЕДИНСТВО БЕЛОРУССКОГО НАРОДА</a:t>
            </a:r>
            <a:r>
              <a:rPr lang="en-US" sz="1800" b="1" i="1" dirty="0">
                <a:effectLst/>
                <a:latin typeface="Times New Roman" panose="02020603050405020304" pitchFamily="18" charset="0"/>
                <a:ea typeface="Times New Roman" panose="02020603050405020304" pitchFamily="18" charset="0"/>
              </a:rPr>
              <a:t> </a:t>
            </a:r>
            <a:r>
              <a:rPr lang="ru-RU" sz="1800" b="1" i="1" dirty="0">
                <a:effectLst/>
                <a:latin typeface="Times New Roman" panose="02020603050405020304" pitchFamily="18" charset="0"/>
                <a:ea typeface="Times New Roman" panose="02020603050405020304" pitchFamily="18" charset="0"/>
              </a:rPr>
              <a:t>– ОСНОВОПОЛАГАЮЩИЙ ФАКТОР СОХРАНЕНИЯ И УКРЕПЛЕНИЯ СУВЕРЕНИТЕТА И НЕЗАВИСИМОСТИ СТРАНЫ</a:t>
            </a:r>
            <a:br>
              <a:rPr lang="en-US" sz="4400" b="1" dirty="0">
                <a:solidFill>
                  <a:schemeClr val="tx1"/>
                </a:solidFill>
                <a:latin typeface="+mn-lt"/>
                <a:cs typeface="Arial" panose="020B0604020202020204" pitchFamily="34" charset="0"/>
              </a:rPr>
            </a:br>
            <a:endParaRPr lang="be-BY" sz="4400" b="1" cap="all" dirty="0">
              <a:solidFill>
                <a:schemeClr val="tx1"/>
              </a:solidFill>
              <a:latin typeface="+mn-lt"/>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541613" y="116632"/>
            <a:ext cx="8650387" cy="6247864"/>
          </a:xfrm>
          <a:prstGeom prst="rect">
            <a:avLst/>
          </a:prstGeom>
        </p:spPr>
        <p:txBody>
          <a:bodyPr wrap="square">
            <a:spAutoFit/>
          </a:bodyPr>
          <a:lstStyle/>
          <a:p>
            <a:r>
              <a:rPr lang="ru-RU" sz="2000" dirty="0">
                <a:latin typeface="Arial" panose="020B0604020202020204" pitchFamily="34" charset="0"/>
                <a:cs typeface="Arial" panose="020B0604020202020204" pitchFamily="34" charset="0"/>
              </a:rPr>
              <a:t>Суть внутренней политики польских властей в </a:t>
            </a:r>
            <a:r>
              <a:rPr lang="ru-RU" sz="2000" dirty="0" err="1">
                <a:latin typeface="Arial" panose="020B0604020202020204" pitchFamily="34" charset="0"/>
                <a:cs typeface="Arial" panose="020B0604020202020204" pitchFamily="34" charset="0"/>
              </a:rPr>
              <a:t>межвоенный</a:t>
            </a:r>
            <a:r>
              <a:rPr lang="ru-RU" sz="2000" dirty="0">
                <a:latin typeface="Arial" panose="020B0604020202020204" pitchFamily="34" charset="0"/>
                <a:cs typeface="Arial" panose="020B0604020202020204" pitchFamily="34" charset="0"/>
              </a:rPr>
              <a:t> период можно определить как «Польша для поляков». По отношению к национальным меньшинствам </a:t>
            </a:r>
            <a:r>
              <a:rPr lang="ru-RU" sz="2000" b="1" dirty="0">
                <a:latin typeface="Arial" panose="020B0604020202020204" pitchFamily="34" charset="0"/>
                <a:cs typeface="Arial" panose="020B0604020202020204" pitchFamily="34" charset="0"/>
              </a:rPr>
              <a:t>попирались не только статьи Рижского мирного договора и Версальского трактата, но и польская Конституция</a:t>
            </a:r>
            <a:r>
              <a:rPr lang="ru-RU" sz="2000" dirty="0">
                <a:latin typeface="Arial" panose="020B0604020202020204" pitchFamily="34" charset="0"/>
                <a:cs typeface="Arial" panose="020B0604020202020204" pitchFamily="34" charset="0"/>
              </a:rPr>
              <a:t>. </a:t>
            </a:r>
          </a:p>
          <a:p>
            <a:r>
              <a:rPr lang="ru-RU" sz="2000" dirty="0">
                <a:latin typeface="Arial" panose="020B0604020202020204" pitchFamily="34" charset="0"/>
                <a:cs typeface="Arial" panose="020B0604020202020204" pitchFamily="34" charset="0"/>
              </a:rPr>
              <a:t>Объективный анализ документальных источников свидетельствует, что </a:t>
            </a:r>
            <a:r>
              <a:rPr lang="ru-RU" sz="2000" b="1" dirty="0">
                <a:latin typeface="Arial" panose="020B0604020202020204" pitchFamily="34" charset="0"/>
                <a:cs typeface="Arial" panose="020B0604020202020204" pitchFamily="34" charset="0"/>
              </a:rPr>
              <a:t>в Польше проводилась последовательная, наступательная и бескомпромиссная ассимиляторская политика</a:t>
            </a:r>
            <a:r>
              <a:rPr lang="ru-RU" sz="2000" dirty="0">
                <a:latin typeface="Arial" panose="020B0604020202020204" pitchFamily="34" charset="0"/>
                <a:cs typeface="Arial" panose="020B0604020202020204" pitchFamily="34" charset="0"/>
              </a:rPr>
              <a:t>, которая осуществлялась методами экономической, политической, идеологической и культурной дискриминации национальных меньшинств, а также с помощью репрессий и преследований.</a:t>
            </a:r>
          </a:p>
          <a:p>
            <a:r>
              <a:rPr lang="ru-RU" sz="2000" dirty="0">
                <a:latin typeface="Arial" panose="020B0604020202020204" pitchFamily="34" charset="0"/>
                <a:cs typeface="Arial" panose="020B0604020202020204" pitchFamily="34" charset="0"/>
              </a:rPr>
              <a:t>Руководством польского государства была взята на вооружение концепция, разработанная лидером национал-демократов Р. </a:t>
            </a:r>
            <a:r>
              <a:rPr lang="ru-RU" sz="2000" dirty="0" err="1">
                <a:latin typeface="Arial" panose="020B0604020202020204" pitchFamily="34" charset="0"/>
                <a:cs typeface="Arial" panose="020B0604020202020204" pitchFamily="34" charset="0"/>
              </a:rPr>
              <a:t>Дмовским</a:t>
            </a:r>
            <a:r>
              <a:rPr lang="ru-RU" sz="2000" dirty="0">
                <a:latin typeface="Arial" panose="020B0604020202020204" pitchFamily="34" charset="0"/>
                <a:cs typeface="Arial" panose="020B0604020202020204" pitchFamily="34" charset="0"/>
              </a:rPr>
              <a:t>. В соответствии с ней белорусам и украинцам, как народам «неисторическим» и «негосударственным», отказывалось в праве иметь собственную государственность. Р. </a:t>
            </a:r>
            <a:r>
              <a:rPr lang="ru-RU" sz="2000" dirty="0" err="1">
                <a:latin typeface="Arial" panose="020B0604020202020204" pitchFamily="34" charset="0"/>
                <a:cs typeface="Arial" panose="020B0604020202020204" pitchFamily="34" charset="0"/>
              </a:rPr>
              <a:t>Дмовский</a:t>
            </a:r>
            <a:r>
              <a:rPr lang="ru-RU" sz="2000" dirty="0">
                <a:latin typeface="Arial" panose="020B0604020202020204" pitchFamily="34" charset="0"/>
                <a:cs typeface="Arial" panose="020B0604020202020204" pitchFamily="34" charset="0"/>
              </a:rPr>
              <a:t> безапелляционно заявлял: «</a:t>
            </a:r>
            <a:r>
              <a:rPr lang="ru-RU" sz="2000" b="1" dirty="0">
                <a:latin typeface="Arial" panose="020B0604020202020204" pitchFamily="34" charset="0"/>
                <a:cs typeface="Arial" panose="020B0604020202020204" pitchFamily="34" charset="0"/>
              </a:rPr>
              <a:t>Там, где мы можем умножить свои силы и свою цивилизационную работу, поглощая другие элементы, ни одно право не сможет запретить нам этого, а действовать так есть нашим долгом</a:t>
            </a:r>
            <a:r>
              <a:rPr lang="ru-RU" sz="2000" dirty="0">
                <a:latin typeface="Arial" panose="020B0604020202020204" pitchFamily="34" charset="0"/>
                <a:cs typeface="Arial" panose="020B0604020202020204" pitchFamily="34" charset="0"/>
              </a:rPr>
              <a:t>». </a:t>
            </a:r>
          </a:p>
        </p:txBody>
      </p:sp>
      <p:pic>
        <p:nvPicPr>
          <p:cNvPr id="6" name="Picture 2" descr="19022012-2">
            <a:extLst>
              <a:ext uri="{FF2B5EF4-FFF2-40B4-BE49-F238E27FC236}">
                <a16:creationId xmlns:a16="http://schemas.microsoft.com/office/drawing/2014/main" id="{93902774-3624-4D3B-BF7D-36D8D31A752D}"/>
              </a:ext>
            </a:extLst>
          </p:cNvPr>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893660" y="250335"/>
            <a:ext cx="2162997" cy="3154217"/>
          </a:xfrm>
          <a:noFill/>
        </p:spPr>
      </p:pic>
      <p:pic>
        <p:nvPicPr>
          <p:cNvPr id="7" name="Объект 10" descr="Изображение выглядит как текст&#10;&#10;Автоматически созданное описание">
            <a:extLst>
              <a:ext uri="{FF2B5EF4-FFF2-40B4-BE49-F238E27FC236}">
                <a16:creationId xmlns:a16="http://schemas.microsoft.com/office/drawing/2014/main" id="{A1710602-622A-40D8-A20C-8CB7C4A0A2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93661" y="3643047"/>
            <a:ext cx="2162997" cy="2935496"/>
          </a:xfrm>
          <a:prstGeom prst="rect">
            <a:avLst/>
          </a:prstGeom>
        </p:spPr>
      </p:pic>
    </p:spTree>
    <p:extLst>
      <p:ext uri="{BB962C8B-B14F-4D97-AF65-F5344CB8AC3E}">
        <p14:creationId xmlns:p14="http://schemas.microsoft.com/office/powerpoint/2010/main" val="3438447062"/>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87888" y="181957"/>
            <a:ext cx="6660232" cy="6494085"/>
          </a:xfrm>
          <a:prstGeom prst="rect">
            <a:avLst/>
          </a:prstGeom>
        </p:spPr>
        <p:txBody>
          <a:bodyPr wrap="square">
            <a:spAutoFit/>
          </a:bodyPr>
          <a:lstStyle/>
          <a:p>
            <a:r>
              <a:rPr lang="ru-RU" sz="3200" dirty="0">
                <a:latin typeface="Arial" panose="020B0604020202020204" pitchFamily="34" charset="0"/>
                <a:cs typeface="Arial" panose="020B0604020202020204" pitchFamily="34" charset="0"/>
              </a:rPr>
              <a:t>Политика правовой дискриминации национальных меньшинств получила своё логическое развитие в официальном заявлении польского министра иностранных дел Ю. Бека на заседании Лиги Наций в Женеве в сентябре 1934 г. В его выступлении был озвучен тезис об отказе Польши от данных ранее гарантий по соблюдению прав национальных меньшинств.</a:t>
            </a:r>
          </a:p>
        </p:txBody>
      </p:sp>
      <p:pic>
        <p:nvPicPr>
          <p:cNvPr id="3" name="Объект 12" descr="Изображение выглядит как карта&#10;&#10;Автоматически созданное описание">
            <a:extLst>
              <a:ext uri="{FF2B5EF4-FFF2-40B4-BE49-F238E27FC236}">
                <a16:creationId xmlns:a16="http://schemas.microsoft.com/office/drawing/2014/main" id="{750B36A9-E14E-4C3A-894D-3488FC6DCC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127448" y="1124744"/>
            <a:ext cx="3168352" cy="4486139"/>
          </a:xfrm>
          <a:prstGeom prst="rect">
            <a:avLst/>
          </a:prstGeom>
        </p:spPr>
      </p:pic>
    </p:spTree>
    <p:extLst>
      <p:ext uri="{BB962C8B-B14F-4D97-AF65-F5344CB8AC3E}">
        <p14:creationId xmlns:p14="http://schemas.microsoft.com/office/powerpoint/2010/main" val="3850510481"/>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55840" y="476672"/>
            <a:ext cx="7344816" cy="5693866"/>
          </a:xfrm>
          <a:prstGeom prst="rect">
            <a:avLst/>
          </a:prstGeom>
        </p:spPr>
        <p:txBody>
          <a:bodyPr wrap="square">
            <a:spAutoFit/>
          </a:bodyPr>
          <a:lstStyle/>
          <a:p>
            <a:r>
              <a:rPr lang="ru-RU" sz="2600" b="1" dirty="0">
                <a:latin typeface="Arial" panose="020B0604020202020204" pitchFamily="34" charset="0"/>
                <a:cs typeface="Arial" panose="020B0604020202020204" pitchFamily="34" charset="0"/>
              </a:rPr>
              <a:t>Западная Беларусь являлась отсталым аграрно-сырьевым регионом</a:t>
            </a:r>
            <a:r>
              <a:rPr lang="ru-RU" sz="2600" dirty="0">
                <a:latin typeface="Arial" panose="020B0604020202020204" pitchFamily="34" charset="0"/>
                <a:cs typeface="Arial" panose="020B0604020202020204" pitchFamily="34" charset="0"/>
              </a:rPr>
              <a:t> польского государства. Это отрицательно сказывалось на положении населения, что особенно ярко проявилось в годы мирового экономического кризиса 1929–1933 гг. В наиболее тяжелом положении оказалась </a:t>
            </a:r>
            <a:r>
              <a:rPr lang="ru-RU" sz="2600" dirty="0" err="1">
                <a:latin typeface="Arial" panose="020B0604020202020204" pitchFamily="34" charset="0"/>
                <a:cs typeface="Arial" panose="020B0604020202020204" pitchFamily="34" charset="0"/>
              </a:rPr>
              <a:t>западнобелорусская</a:t>
            </a:r>
            <a:r>
              <a:rPr lang="ru-RU" sz="2600" dirty="0">
                <a:latin typeface="Arial" panose="020B0604020202020204" pitchFamily="34" charset="0"/>
                <a:cs typeface="Arial" panose="020B0604020202020204" pitchFamily="34" charset="0"/>
              </a:rPr>
              <a:t> деревня, где проживало более 80% всего населения края. Крестьяне страдали от безземелья, перенаселенности деревни и налогового бремени. В городах из-за спада в промышленности росла безработица. Социальная напряжённость дополнялась национально-правовым гнетом.</a:t>
            </a:r>
            <a:endParaRPr lang="en-US" sz="2600" dirty="0">
              <a:latin typeface="Arial" panose="020B0604020202020204" pitchFamily="34" charset="0"/>
              <a:cs typeface="Arial" panose="020B0604020202020204" pitchFamily="34" charset="0"/>
            </a:endParaRPr>
          </a:p>
        </p:txBody>
      </p:sp>
      <p:pic>
        <p:nvPicPr>
          <p:cNvPr id="3" name="Объект 9" descr="Изображение выглядит как карта&#10;&#10;Автоматически созданное описание">
            <a:extLst>
              <a:ext uri="{FF2B5EF4-FFF2-40B4-BE49-F238E27FC236}">
                <a16:creationId xmlns:a16="http://schemas.microsoft.com/office/drawing/2014/main" id="{5C0AC962-513E-41A0-8B7F-968FD03450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39416" y="1268760"/>
            <a:ext cx="3071428" cy="4536504"/>
          </a:xfrm>
          <a:prstGeom prst="rect">
            <a:avLst/>
          </a:prstGeom>
        </p:spPr>
      </p:pic>
    </p:spTree>
    <p:extLst>
      <p:ext uri="{BB962C8B-B14F-4D97-AF65-F5344CB8AC3E}">
        <p14:creationId xmlns:p14="http://schemas.microsoft.com/office/powerpoint/2010/main" val="522540513"/>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67408" y="127372"/>
            <a:ext cx="10945216" cy="4154984"/>
          </a:xfrm>
          <a:prstGeom prst="rect">
            <a:avLst/>
          </a:prstGeom>
        </p:spPr>
        <p:txBody>
          <a:bodyPr wrap="square">
            <a:spAutoFit/>
          </a:bodyPr>
          <a:lstStyle/>
          <a:p>
            <a:pPr algn="just"/>
            <a:r>
              <a:rPr lang="ru-RU" sz="2400" dirty="0">
                <a:latin typeface="Arial" panose="020B0604020202020204" pitchFamily="34" charset="0"/>
                <a:cs typeface="Arial" panose="020B0604020202020204" pitchFamily="34" charset="0"/>
              </a:rPr>
              <a:t>Религиозный гнёт испытывало православное население Западной Беларуси. У православных </a:t>
            </a:r>
            <a:r>
              <a:rPr lang="ru-RU" sz="2400" dirty="0" err="1">
                <a:latin typeface="Arial" panose="020B0604020202020204" pitchFamily="34" charset="0"/>
                <a:cs typeface="Arial" panose="020B0604020202020204" pitchFamily="34" charset="0"/>
              </a:rPr>
              <a:t>конфисковывались</a:t>
            </a:r>
            <a:r>
              <a:rPr lang="ru-RU" sz="2400" dirty="0">
                <a:latin typeface="Arial" panose="020B0604020202020204" pitchFamily="34" charset="0"/>
                <a:cs typeface="Arial" panose="020B0604020202020204" pitchFamily="34" charset="0"/>
              </a:rPr>
              <a:t> храмы, которые затем преобразовывались в костёлы. Впоследствии они в большинстве своём оставались почти без использования или обслуживали небольшое количество верующих-католиков. Польское правительство поддерживало создание независимой от Московского патриархата Польской Православной церкви. Несмотря на недовольство части духовенства, 14 июня 1922 г. была объявлена автокефалия православной церкви в Польше. На духовенство, не поддержавшее автокефалию, обрушились репрессии. Более того с середины 1930-х годов польское правительство начало активно проводить политику полонизации Православной церкви.</a:t>
            </a:r>
            <a:endParaRPr lang="en-US" sz="2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2105E46-A66C-447F-A376-9DE0A36234B3}"/>
              </a:ext>
            </a:extLst>
          </p:cNvPr>
          <p:cNvSpPr txBox="1"/>
          <p:nvPr/>
        </p:nvSpPr>
        <p:spPr>
          <a:xfrm>
            <a:off x="1295453" y="4509120"/>
            <a:ext cx="10441160" cy="1785104"/>
          </a:xfrm>
          <a:prstGeom prst="rect">
            <a:avLst/>
          </a:prstGeom>
          <a:noFill/>
        </p:spPr>
        <p:txBody>
          <a:bodyPr wrap="square">
            <a:spAutoFit/>
          </a:bodyPr>
          <a:lstStyle/>
          <a:p>
            <a:r>
              <a:rPr lang="ru-RU" sz="2200" i="1" dirty="0">
                <a:latin typeface="Arial" panose="020B0604020202020204" pitchFamily="34" charset="0"/>
                <a:cs typeface="Arial" panose="020B0604020202020204" pitchFamily="34" charset="0"/>
              </a:rPr>
              <a:t>С целью полонизации белорусов власти активно использовали Польский католический костёл, который всячески закреплял в сознании верующих тезис о том, что католик – значит поляк. При этом ксендзы-белорусы, которые вели богослужение на белорусском языке, высылались в католические приходы коренной Польши, заменяясь ксендзами-поляками.</a:t>
            </a:r>
            <a:endParaRPr lang="en-US" sz="2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812049"/>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879976" y="188640"/>
            <a:ext cx="6048672" cy="6463308"/>
          </a:xfrm>
          <a:prstGeom prst="rect">
            <a:avLst/>
          </a:prstGeom>
        </p:spPr>
        <p:txBody>
          <a:bodyPr wrap="square">
            <a:spAutoFit/>
          </a:bodyPr>
          <a:lstStyle/>
          <a:p>
            <a:r>
              <a:rPr lang="ru-RU" sz="2300" dirty="0">
                <a:latin typeface="Arial" panose="020B0604020202020204" pitchFamily="34" charset="0"/>
                <a:cs typeface="Arial" panose="020B0604020202020204" pitchFamily="34" charset="0"/>
              </a:rPr>
              <a:t>Под надуманными предлогами закрывались белорусские школы, издательства, библиотеки, избы-читальни. Так, если в начале 1920-х годов в Западной Беларуси функционировали </a:t>
            </a:r>
            <a:r>
              <a:rPr lang="ru-RU" sz="2300" b="1" dirty="0">
                <a:latin typeface="Arial" panose="020B0604020202020204" pitchFamily="34" charset="0"/>
                <a:cs typeface="Arial" panose="020B0604020202020204" pitchFamily="34" charset="0"/>
              </a:rPr>
              <a:t>2</a:t>
            </a:r>
            <a:r>
              <a:rPr lang="ru-RU" sz="2300" dirty="0">
                <a:latin typeface="Arial" panose="020B0604020202020204" pitchFamily="34" charset="0"/>
                <a:cs typeface="Arial" panose="020B0604020202020204" pitchFamily="34" charset="0"/>
              </a:rPr>
              <a:t> белорусские учительские семинарии в </a:t>
            </a:r>
            <a:r>
              <a:rPr lang="ru-RU" sz="2300" dirty="0" err="1">
                <a:latin typeface="Arial" panose="020B0604020202020204" pitchFamily="34" charset="0"/>
                <a:cs typeface="Arial" panose="020B0604020202020204" pitchFamily="34" charset="0"/>
              </a:rPr>
              <a:t>Борунах</a:t>
            </a:r>
            <a:r>
              <a:rPr lang="ru-RU" sz="2300" dirty="0">
                <a:latin typeface="Arial" panose="020B0604020202020204" pitchFamily="34" charset="0"/>
                <a:cs typeface="Arial" panose="020B0604020202020204" pitchFamily="34" charset="0"/>
              </a:rPr>
              <a:t> и Свислочи, </a:t>
            </a:r>
            <a:r>
              <a:rPr lang="ru-RU" sz="2300" b="1" dirty="0">
                <a:latin typeface="Arial" panose="020B0604020202020204" pitchFamily="34" charset="0"/>
                <a:cs typeface="Arial" panose="020B0604020202020204" pitchFamily="34" charset="0"/>
              </a:rPr>
              <a:t>8</a:t>
            </a:r>
            <a:r>
              <a:rPr lang="ru-RU" sz="2300" dirty="0">
                <a:latin typeface="Arial" panose="020B0604020202020204" pitchFamily="34" charset="0"/>
                <a:cs typeface="Arial" panose="020B0604020202020204" pitchFamily="34" charset="0"/>
              </a:rPr>
              <a:t> белорусских гимназий и около </a:t>
            </a:r>
            <a:r>
              <a:rPr lang="ru-RU" sz="2300" b="1" dirty="0">
                <a:latin typeface="Arial" panose="020B0604020202020204" pitchFamily="34" charset="0"/>
                <a:cs typeface="Arial" panose="020B0604020202020204" pitchFamily="34" charset="0"/>
              </a:rPr>
              <a:t>400</a:t>
            </a:r>
            <a:r>
              <a:rPr lang="ru-RU" sz="2300" dirty="0">
                <a:latin typeface="Arial" panose="020B0604020202020204" pitchFamily="34" charset="0"/>
                <a:cs typeface="Arial" panose="020B0604020202020204" pitchFamily="34" charset="0"/>
              </a:rPr>
              <a:t> начальных белорусских школ, </a:t>
            </a:r>
            <a:r>
              <a:rPr lang="ru-RU" sz="2300" b="1" i="1" dirty="0">
                <a:latin typeface="Arial" panose="020B0604020202020204" pitchFamily="34" charset="0"/>
                <a:cs typeface="Arial" panose="020B0604020202020204" pitchFamily="34" charset="0"/>
              </a:rPr>
              <a:t>то в 1938/1939 учебном году не осталось не одной белорусской школы. </a:t>
            </a:r>
          </a:p>
          <a:p>
            <a:r>
              <a:rPr lang="ru-RU" sz="2300" i="1" dirty="0">
                <a:latin typeface="Arial" panose="020B0604020202020204" pitchFamily="34" charset="0"/>
                <a:cs typeface="Arial" panose="020B0604020202020204" pitchFamily="34" charset="0"/>
              </a:rPr>
              <a:t>Белорусским организациям, осуществлявшим культурно-просветительскую деятельность, польскими властями чинились постоянные препятствия, к 1939 г. большинство из них были ликвидированы. </a:t>
            </a:r>
          </a:p>
        </p:txBody>
      </p:sp>
      <p:pic>
        <p:nvPicPr>
          <p:cNvPr id="3" name="Picture 3" descr="F:\Культура ЗБ\32.jpg">
            <a:extLst>
              <a:ext uri="{FF2B5EF4-FFF2-40B4-BE49-F238E27FC236}">
                <a16:creationId xmlns:a16="http://schemas.microsoft.com/office/drawing/2014/main" id="{8320AD7E-2FF0-489D-8881-21EFC6A7E5F5}"/>
              </a:ext>
            </a:extLst>
          </p:cNvPr>
          <p:cNvPicPr>
            <a:picLocks noChangeAspect="1" noChangeArrowheads="1"/>
          </p:cNvPicPr>
          <p:nvPr/>
        </p:nvPicPr>
        <p:blipFill>
          <a:blip r:embed="rId2"/>
          <a:srcRect/>
          <a:stretch>
            <a:fillRect/>
          </a:stretch>
        </p:blipFill>
        <p:spPr bwMode="auto">
          <a:xfrm>
            <a:off x="125463" y="476672"/>
            <a:ext cx="5585817" cy="3941105"/>
          </a:xfrm>
          <a:prstGeom prst="rect">
            <a:avLst/>
          </a:prstGeom>
          <a:noFill/>
          <a:ln w="9525">
            <a:noFill/>
            <a:miter lim="800000"/>
            <a:headEnd/>
            <a:tailEnd/>
          </a:ln>
        </p:spPr>
      </p:pic>
      <p:sp>
        <p:nvSpPr>
          <p:cNvPr id="5" name="TextBox 4">
            <a:extLst>
              <a:ext uri="{FF2B5EF4-FFF2-40B4-BE49-F238E27FC236}">
                <a16:creationId xmlns:a16="http://schemas.microsoft.com/office/drawing/2014/main" id="{4DEF9E11-5FB0-4CCD-8ACA-1FF8BC5B8F05}"/>
              </a:ext>
            </a:extLst>
          </p:cNvPr>
          <p:cNvSpPr txBox="1"/>
          <p:nvPr/>
        </p:nvSpPr>
        <p:spPr>
          <a:xfrm>
            <a:off x="0" y="4797152"/>
            <a:ext cx="6096000" cy="646331"/>
          </a:xfrm>
          <a:prstGeom prst="rect">
            <a:avLst/>
          </a:prstGeom>
          <a:noFill/>
        </p:spPr>
        <p:txBody>
          <a:bodyPr wrap="square">
            <a:spAutoFit/>
          </a:bodyPr>
          <a:lstStyle/>
          <a:p>
            <a:pPr algn="ctr"/>
            <a:r>
              <a:rPr lang="be-BY" sz="1800" dirty="0">
                <a:latin typeface="Arial" panose="020B0604020202020204" pitchFamily="34" charset="0"/>
                <a:cs typeface="Arial" panose="020B0604020202020204" pitchFamily="34" charset="0"/>
              </a:rPr>
              <a:t>Ученики</a:t>
            </a:r>
            <a:r>
              <a:rPr lang="ru-RU" sz="1800" dirty="0">
                <a:latin typeface="Arial" panose="020B0604020202020204" pitchFamily="34" charset="0"/>
                <a:cs typeface="Arial" panose="020B0604020202020204" pitchFamily="34" charset="0"/>
              </a:rPr>
              <a:t> бел</a:t>
            </a:r>
            <a:r>
              <a:rPr lang="be-BY" sz="1800" dirty="0">
                <a:latin typeface="Arial" panose="020B0604020202020204" pitchFamily="34" charset="0"/>
                <a:cs typeface="Arial" panose="020B0604020202020204" pitchFamily="34" charset="0"/>
              </a:rPr>
              <a:t>о</a:t>
            </a:r>
            <a:r>
              <a:rPr lang="ru-RU" sz="1800" dirty="0" err="1">
                <a:latin typeface="Arial" panose="020B0604020202020204" pitchFamily="34" charset="0"/>
                <a:cs typeface="Arial" panose="020B0604020202020204" pitchFamily="34" charset="0"/>
              </a:rPr>
              <a:t>русск</a:t>
            </a:r>
            <a:r>
              <a:rPr lang="be-BY" sz="1800" dirty="0">
                <a:latin typeface="Arial" panose="020B0604020202020204" pitchFamily="34" charset="0"/>
                <a:cs typeface="Arial" panose="020B0604020202020204" pitchFamily="34" charset="0"/>
              </a:rPr>
              <a:t>о</a:t>
            </a:r>
            <a:r>
              <a:rPr lang="ru-RU" sz="1800" dirty="0">
                <a:latin typeface="Arial" panose="020B0604020202020204" pitchFamily="34" charset="0"/>
                <a:cs typeface="Arial" panose="020B0604020202020204" pitchFamily="34" charset="0"/>
              </a:rPr>
              <a:t>й Клецк</a:t>
            </a:r>
            <a:r>
              <a:rPr lang="be-BY" sz="1800" dirty="0">
                <a:latin typeface="Arial" panose="020B0604020202020204" pitchFamily="34" charset="0"/>
                <a:cs typeface="Arial" panose="020B0604020202020204" pitchFamily="34" charset="0"/>
              </a:rPr>
              <a:t>о</a:t>
            </a:r>
            <a:r>
              <a:rPr lang="ru-RU" sz="1800" dirty="0">
                <a:latin typeface="Arial" panose="020B0604020202020204" pitchFamily="34" charset="0"/>
                <a:cs typeface="Arial" panose="020B0604020202020204" pitchFamily="34" charset="0"/>
              </a:rPr>
              <a:t>й г</a:t>
            </a:r>
            <a:r>
              <a:rPr lang="be-BY" sz="1800" dirty="0">
                <a:latin typeface="Arial" panose="020B0604020202020204" pitchFamily="34" charset="0"/>
                <a:cs typeface="Arial" panose="020B0604020202020204" pitchFamily="34" charset="0"/>
              </a:rPr>
              <a:t>и</a:t>
            </a:r>
            <a:r>
              <a:rPr lang="ru-RU" sz="1800" dirty="0" err="1">
                <a:latin typeface="Arial" panose="020B0604020202020204" pitchFamily="34" charset="0"/>
                <a:cs typeface="Arial" panose="020B0604020202020204" pitchFamily="34" charset="0"/>
              </a:rPr>
              <a:t>мназ</a:t>
            </a:r>
            <a:r>
              <a:rPr lang="be-BY" sz="1800" dirty="0">
                <a:latin typeface="Arial" panose="020B0604020202020204" pitchFamily="34" charset="0"/>
                <a:cs typeface="Arial" panose="020B0604020202020204" pitchFamily="34" charset="0"/>
              </a:rPr>
              <a:t>ии</a:t>
            </a:r>
            <a:r>
              <a:rPr lang="ru-RU" sz="1800" dirty="0">
                <a:latin typeface="Arial" panose="020B0604020202020204" pitchFamily="34" charset="0"/>
                <a:cs typeface="Arial" panose="020B0604020202020204" pitchFamily="34" charset="0"/>
              </a:rPr>
              <a:t>. </a:t>
            </a:r>
          </a:p>
          <a:p>
            <a:pPr algn="ctr"/>
            <a:r>
              <a:rPr lang="ru-RU" sz="1800" dirty="0">
                <a:latin typeface="Arial" panose="020B0604020202020204" pitchFamily="34" charset="0"/>
                <a:cs typeface="Arial" panose="020B0604020202020204" pitchFamily="34" charset="0"/>
              </a:rPr>
              <a:t>1920-</a:t>
            </a:r>
            <a:r>
              <a:rPr lang="be-BY" sz="1800" dirty="0">
                <a:latin typeface="Arial" panose="020B0604020202020204" pitchFamily="34" charset="0"/>
                <a:cs typeface="Arial" panose="020B0604020202020204" pitchFamily="34" charset="0"/>
              </a:rPr>
              <a:t>е</a:t>
            </a:r>
            <a:r>
              <a:rPr lang="ru-RU" sz="1800" dirty="0">
                <a:latin typeface="Arial" panose="020B0604020202020204" pitchFamily="34" charset="0"/>
                <a:cs typeface="Arial" panose="020B0604020202020204" pitchFamily="34" charset="0"/>
              </a:rPr>
              <a:t> гг.</a:t>
            </a:r>
          </a:p>
        </p:txBody>
      </p:sp>
    </p:spTree>
    <p:extLst>
      <p:ext uri="{BB962C8B-B14F-4D97-AF65-F5344CB8AC3E}">
        <p14:creationId xmlns:p14="http://schemas.microsoft.com/office/powerpoint/2010/main" val="2862654339"/>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191344" y="4365104"/>
            <a:ext cx="5184576" cy="1500188"/>
          </a:xfrm>
        </p:spPr>
        <p:txBody>
          <a:bodyPr/>
          <a:lstStyle/>
          <a:p>
            <a:pPr algn="ctr" eaLnBrk="1" hangingPunct="1">
              <a:buFont typeface="Wingdings" pitchFamily="2" charset="2"/>
              <a:buNone/>
              <a:defRPr/>
            </a:pPr>
            <a:r>
              <a:rPr lang="be-BY" sz="2200" dirty="0">
                <a:latin typeface="Arial" panose="020B0604020202020204" pitchFamily="34" charset="0"/>
                <a:cs typeface="Arial" panose="020B0604020202020204" pitchFamily="34" charset="0"/>
              </a:rPr>
              <a:t>Преподаватели</a:t>
            </a:r>
            <a:r>
              <a:rPr lang="ru-RU" sz="2200" dirty="0">
                <a:latin typeface="Arial" panose="020B0604020202020204" pitchFamily="34" charset="0"/>
                <a:cs typeface="Arial" panose="020B0604020202020204" pitchFamily="34" charset="0"/>
              </a:rPr>
              <a:t> бел</a:t>
            </a:r>
            <a:r>
              <a:rPr lang="be-BY" sz="2200" dirty="0">
                <a:latin typeface="Arial" panose="020B0604020202020204" pitchFamily="34" charset="0"/>
                <a:cs typeface="Arial" panose="020B0604020202020204" pitchFamily="34" charset="0"/>
              </a:rPr>
              <a:t>о</a:t>
            </a:r>
            <a:r>
              <a:rPr lang="ru-RU" sz="2200" dirty="0" err="1">
                <a:latin typeface="Arial" panose="020B0604020202020204" pitchFamily="34" charset="0"/>
                <a:cs typeface="Arial" panose="020B0604020202020204" pitchFamily="34" charset="0"/>
              </a:rPr>
              <a:t>русск</a:t>
            </a:r>
            <a:r>
              <a:rPr lang="be-BY" sz="2200" dirty="0">
                <a:latin typeface="Arial" panose="020B0604020202020204" pitchFamily="34" charset="0"/>
                <a:cs typeface="Arial" panose="020B0604020202020204" pitchFamily="34" charset="0"/>
              </a:rPr>
              <a:t>и</a:t>
            </a:r>
            <a:r>
              <a:rPr lang="ru-RU" sz="2200" dirty="0">
                <a:latin typeface="Arial" panose="020B0604020202020204" pitchFamily="34" charset="0"/>
                <a:cs typeface="Arial" panose="020B0604020202020204" pitchFamily="34" charset="0"/>
              </a:rPr>
              <a:t>х г</a:t>
            </a:r>
            <a:r>
              <a:rPr lang="be-BY" sz="2200" dirty="0">
                <a:latin typeface="Arial" panose="020B0604020202020204" pitchFamily="34" charset="0"/>
                <a:cs typeface="Arial" panose="020B0604020202020204" pitchFamily="34" charset="0"/>
              </a:rPr>
              <a:t>и</a:t>
            </a:r>
            <a:r>
              <a:rPr lang="ru-RU" sz="2200" dirty="0" err="1">
                <a:latin typeface="Arial" panose="020B0604020202020204" pitchFamily="34" charset="0"/>
                <a:cs typeface="Arial" panose="020B0604020202020204" pitchFamily="34" charset="0"/>
              </a:rPr>
              <a:t>мназ</a:t>
            </a:r>
            <a:r>
              <a:rPr lang="be-BY" sz="2200" dirty="0">
                <a:latin typeface="Arial" panose="020B0604020202020204" pitchFamily="34" charset="0"/>
                <a:cs typeface="Arial" panose="020B0604020202020204" pitchFamily="34" charset="0"/>
              </a:rPr>
              <a:t>и</a:t>
            </a:r>
            <a:r>
              <a:rPr lang="ru-RU" sz="2200" dirty="0">
                <a:latin typeface="Arial" panose="020B0604020202020204" pitchFamily="34" charset="0"/>
                <a:cs typeface="Arial" panose="020B0604020202020204" pitchFamily="34" charset="0"/>
              </a:rPr>
              <a:t>й</a:t>
            </a:r>
            <a:r>
              <a:rPr lang="be-BY" sz="2200" dirty="0">
                <a:latin typeface="Arial" panose="020B0604020202020204" pitchFamily="34" charset="0"/>
                <a:cs typeface="Arial" panose="020B0604020202020204" pitchFamily="34" charset="0"/>
              </a:rPr>
              <a:t> в</a:t>
            </a:r>
            <a:r>
              <a:rPr lang="ru-RU" sz="2200" dirty="0">
                <a:latin typeface="Arial" panose="020B0604020202020204" pitchFamily="34" charset="0"/>
                <a:cs typeface="Arial" panose="020B0604020202020204" pitchFamily="34" charset="0"/>
              </a:rPr>
              <a:t> За</a:t>
            </a:r>
            <a:r>
              <a:rPr lang="be-BY" sz="2200" dirty="0">
                <a:latin typeface="Arial" panose="020B0604020202020204" pitchFamily="34" charset="0"/>
                <a:cs typeface="Arial" panose="020B0604020202020204" pitchFamily="34" charset="0"/>
              </a:rPr>
              <a:t>па</a:t>
            </a:r>
            <a:r>
              <a:rPr lang="ru-RU" sz="2200" dirty="0" err="1">
                <a:latin typeface="Arial" panose="020B0604020202020204" pitchFamily="34" charset="0"/>
                <a:cs typeface="Arial" panose="020B0604020202020204" pitchFamily="34" charset="0"/>
              </a:rPr>
              <a:t>дн</a:t>
            </a:r>
            <a:r>
              <a:rPr lang="be-BY" sz="2200" dirty="0">
                <a:latin typeface="Arial" panose="020B0604020202020204" pitchFamily="34" charset="0"/>
                <a:cs typeface="Arial" panose="020B0604020202020204" pitchFamily="34" charset="0"/>
              </a:rPr>
              <a:t>о</a:t>
            </a:r>
            <a:r>
              <a:rPr lang="ru-RU" sz="2200" dirty="0">
                <a:latin typeface="Arial" panose="020B0604020202020204" pitchFamily="34" charset="0"/>
                <a:cs typeface="Arial" panose="020B0604020202020204" pitchFamily="34" charset="0"/>
              </a:rPr>
              <a:t>й </a:t>
            </a:r>
            <a:r>
              <a:rPr lang="ru-RU" sz="2200" dirty="0" err="1">
                <a:latin typeface="Arial" panose="020B0604020202020204" pitchFamily="34" charset="0"/>
                <a:cs typeface="Arial" panose="020B0604020202020204" pitchFamily="34" charset="0"/>
              </a:rPr>
              <a:t>Беларус</a:t>
            </a:r>
            <a:r>
              <a:rPr lang="be-BY" sz="2200" dirty="0">
                <a:latin typeface="Arial" panose="020B0604020202020204" pitchFamily="34" charset="0"/>
                <a:cs typeface="Arial" panose="020B0604020202020204" pitchFamily="34" charset="0"/>
              </a:rPr>
              <a:t>и</a:t>
            </a:r>
            <a:r>
              <a:rPr lang="ru-RU" sz="2200" dirty="0">
                <a:latin typeface="Arial" panose="020B0604020202020204" pitchFamily="34" charset="0"/>
                <a:cs typeface="Arial" panose="020B0604020202020204" pitchFamily="34" charset="0"/>
              </a:rPr>
              <a:t>. 1920-</a:t>
            </a:r>
            <a:r>
              <a:rPr lang="be-BY" sz="2200" dirty="0">
                <a:latin typeface="Arial" panose="020B0604020202020204" pitchFamily="34" charset="0"/>
                <a:cs typeface="Arial" panose="020B0604020202020204" pitchFamily="34" charset="0"/>
              </a:rPr>
              <a:t>е</a:t>
            </a:r>
            <a:r>
              <a:rPr lang="ru-RU" sz="2200" dirty="0">
                <a:latin typeface="Arial" panose="020B0604020202020204" pitchFamily="34" charset="0"/>
                <a:cs typeface="Arial" panose="020B0604020202020204" pitchFamily="34" charset="0"/>
              </a:rPr>
              <a:t> гг.</a:t>
            </a:r>
            <a:r>
              <a:rPr lang="ru-RU" sz="2800" dirty="0">
                <a:latin typeface="Arial" panose="020B0604020202020204" pitchFamily="34" charset="0"/>
                <a:cs typeface="Arial" panose="020B0604020202020204" pitchFamily="34" charset="0"/>
              </a:rPr>
              <a:t>	</a:t>
            </a:r>
            <a:endParaRPr lang="be-BY" sz="2800" dirty="0">
              <a:latin typeface="Arial" panose="020B0604020202020204" pitchFamily="34" charset="0"/>
              <a:cs typeface="Arial" panose="020B0604020202020204" pitchFamily="34" charset="0"/>
            </a:endParaRPr>
          </a:p>
        </p:txBody>
      </p:sp>
      <p:pic>
        <p:nvPicPr>
          <p:cNvPr id="11267" name="Picture 6" descr="F:\Культура ЗБ\33.jpg"/>
          <p:cNvPicPr>
            <a:picLocks noChangeAspect="1" noChangeArrowheads="1"/>
          </p:cNvPicPr>
          <p:nvPr/>
        </p:nvPicPr>
        <p:blipFill>
          <a:blip r:embed="rId2"/>
          <a:srcRect/>
          <a:stretch>
            <a:fillRect/>
          </a:stretch>
        </p:blipFill>
        <p:spPr bwMode="auto">
          <a:xfrm>
            <a:off x="191344" y="404664"/>
            <a:ext cx="5843613" cy="3713698"/>
          </a:xfrm>
          <a:prstGeom prst="rect">
            <a:avLst/>
          </a:prstGeom>
          <a:noFill/>
          <a:ln w="9525">
            <a:noFill/>
            <a:miter lim="800000"/>
            <a:headEnd/>
            <a:tailEnd/>
          </a:ln>
        </p:spPr>
      </p:pic>
      <p:sp>
        <p:nvSpPr>
          <p:cNvPr id="5" name="TextBox 4">
            <a:extLst>
              <a:ext uri="{FF2B5EF4-FFF2-40B4-BE49-F238E27FC236}">
                <a16:creationId xmlns:a16="http://schemas.microsoft.com/office/drawing/2014/main" id="{C6A20CDC-3476-4C1D-994B-A0B48CCFF3E0}"/>
              </a:ext>
            </a:extLst>
          </p:cNvPr>
          <p:cNvSpPr txBox="1"/>
          <p:nvPr/>
        </p:nvSpPr>
        <p:spPr>
          <a:xfrm>
            <a:off x="6297731" y="404664"/>
            <a:ext cx="5456410" cy="5632311"/>
          </a:xfrm>
          <a:prstGeom prst="rect">
            <a:avLst/>
          </a:prstGeom>
          <a:noFill/>
        </p:spPr>
        <p:txBody>
          <a:bodyPr wrap="square">
            <a:spAutoFit/>
          </a:bodyPr>
          <a:lstStyle/>
          <a:p>
            <a:r>
              <a:rPr lang="ru-RU" sz="2400" dirty="0">
                <a:latin typeface="Arial" panose="020B0604020202020204" pitchFamily="34" charset="0"/>
                <a:cs typeface="Arial" panose="020B0604020202020204" pitchFamily="34" charset="0"/>
              </a:rPr>
              <a:t>Вместе с тем, к концу 1930-х годов польские власти так и не смогли обеспечить обещанного всеобщего начального обучения, серьёзных сдвигов в решении проблемы неграмотности. Во многих местностях Западной Беларуси, особенно на Полесье, продолжали существовать «</a:t>
            </a:r>
            <a:r>
              <a:rPr lang="ru-RU" sz="2400" dirty="0" err="1">
                <a:latin typeface="Arial" panose="020B0604020202020204" pitchFamily="34" charset="0"/>
                <a:cs typeface="Arial" panose="020B0604020202020204" pitchFamily="34" charset="0"/>
              </a:rPr>
              <a:t>бесшкольные</a:t>
            </a:r>
            <a:r>
              <a:rPr lang="ru-RU" sz="2400" dirty="0">
                <a:latin typeface="Arial" panose="020B0604020202020204" pitchFamily="34" charset="0"/>
                <a:cs typeface="Arial" panose="020B0604020202020204" pitchFamily="34" charset="0"/>
              </a:rPr>
              <a:t> округа». </a:t>
            </a:r>
          </a:p>
          <a:p>
            <a:endParaRPr lang="ru-RU" sz="2400" dirty="0">
              <a:latin typeface="Arial" panose="020B0604020202020204" pitchFamily="34" charset="0"/>
              <a:cs typeface="Arial" panose="020B0604020202020204" pitchFamily="34" charset="0"/>
            </a:endParaRPr>
          </a:p>
          <a:p>
            <a:r>
              <a:rPr lang="ru-RU" sz="2400" b="1" i="1" dirty="0">
                <a:latin typeface="Arial" panose="020B0604020202020204" pitchFamily="34" charset="0"/>
                <a:cs typeface="Arial" panose="020B0604020202020204" pitchFamily="34" charset="0"/>
              </a:rPr>
              <a:t>Всего на </a:t>
            </a:r>
            <a:r>
              <a:rPr lang="ru-RU" sz="2400" b="1" i="1" dirty="0" err="1">
                <a:latin typeface="Arial" panose="020B0604020202020204" pitchFamily="34" charset="0"/>
                <a:cs typeface="Arial" panose="020B0604020202020204" pitchFamily="34" charset="0"/>
              </a:rPr>
              <a:t>западнобелорусских</a:t>
            </a:r>
            <a:r>
              <a:rPr lang="ru-RU" sz="2400" b="1" i="1" dirty="0">
                <a:latin typeface="Arial" panose="020B0604020202020204" pitchFamily="34" charset="0"/>
                <a:cs typeface="Arial" panose="020B0604020202020204" pitchFamily="34" charset="0"/>
              </a:rPr>
              <a:t> землях в 1938/1939 учебном году не посещали школу более 100 тыс. детей</a:t>
            </a:r>
            <a:r>
              <a:rPr lang="ru-RU" sz="2400" i="1" dirty="0">
                <a:latin typeface="Arial" panose="020B0604020202020204" pitchFamily="34" charset="0"/>
                <a:cs typeface="Arial" panose="020B0604020202020204" pitchFamily="34" charset="0"/>
              </a:rPr>
              <a:t>.</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22931"/>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135216" y="1028343"/>
            <a:ext cx="7056784" cy="4801314"/>
          </a:xfrm>
          <a:prstGeom prst="rect">
            <a:avLst/>
          </a:prstGeom>
        </p:spPr>
        <p:txBody>
          <a:bodyPr wrap="square">
            <a:spAutoFit/>
          </a:bodyPr>
          <a:lstStyle/>
          <a:p>
            <a:r>
              <a:rPr lang="ru-RU" sz="3400" dirty="0">
                <a:latin typeface="Arial" panose="020B0604020202020204" pitchFamily="34" charset="0"/>
                <a:cs typeface="Arial" panose="020B0604020202020204" pitchFamily="34" charset="0"/>
              </a:rPr>
              <a:t>В </a:t>
            </a:r>
            <a:r>
              <a:rPr lang="ru-RU" sz="3400" dirty="0" err="1">
                <a:latin typeface="Arial" panose="020B0604020202020204" pitchFamily="34" charset="0"/>
                <a:cs typeface="Arial" panose="020B0604020202020204" pitchFamily="34" charset="0"/>
              </a:rPr>
              <a:t>Виленском</a:t>
            </a:r>
            <a:r>
              <a:rPr lang="ru-RU" sz="3400" dirty="0">
                <a:latin typeface="Arial" panose="020B0604020202020204" pitchFamily="34" charset="0"/>
                <a:cs typeface="Arial" panose="020B0604020202020204" pitchFamily="34" charset="0"/>
              </a:rPr>
              <a:t> университете в начале 1930-х годов доля студентов-белорусов составляла 2,8 % от общего числа, а в середине 1930-х годов - 1,5% от общего числа. Белорусская интеллигенция в Западной Беларуси составляла лишь 5% против 75% польской.</a:t>
            </a:r>
            <a:endParaRPr lang="en-US" sz="3400" dirty="0">
              <a:latin typeface="Arial" panose="020B0604020202020204" pitchFamily="34" charset="0"/>
              <a:cs typeface="Arial" panose="020B0604020202020204" pitchFamily="34" charset="0"/>
            </a:endParaRPr>
          </a:p>
        </p:txBody>
      </p:sp>
      <p:pic>
        <p:nvPicPr>
          <p:cNvPr id="3" name="Рисунок 2" descr="Изображение выглядит как карта&#10;&#10;Автоматически созданное описание">
            <a:extLst>
              <a:ext uri="{FF2B5EF4-FFF2-40B4-BE49-F238E27FC236}">
                <a16:creationId xmlns:a16="http://schemas.microsoft.com/office/drawing/2014/main" id="{F45F6011-FCA1-4652-9FB7-736857B5878A}"/>
              </a:ext>
            </a:extLst>
          </p:cNvPr>
          <p:cNvPicPr>
            <a:picLocks noChangeAspect="1"/>
          </p:cNvPicPr>
          <p:nvPr/>
        </p:nvPicPr>
        <p:blipFill rotWithShape="1">
          <a:blip r:embed="rId2">
            <a:extLst>
              <a:ext uri="{28A0092B-C50C-407E-A947-70E740481C1C}">
                <a14:useLocalDpi xmlns:a14="http://schemas.microsoft.com/office/drawing/2010/main" val="0"/>
              </a:ext>
            </a:extLst>
          </a:blip>
          <a:srcRect l="3057" t="1224" r="3572" b="1226"/>
          <a:stretch/>
        </p:blipFill>
        <p:spPr>
          <a:xfrm>
            <a:off x="602673" y="620689"/>
            <a:ext cx="3765135" cy="5616624"/>
          </a:xfrm>
          <a:prstGeom prst="rect">
            <a:avLst/>
          </a:prstGeom>
        </p:spPr>
      </p:pic>
    </p:spTree>
    <p:extLst>
      <p:ext uri="{BB962C8B-B14F-4D97-AF65-F5344CB8AC3E}">
        <p14:creationId xmlns:p14="http://schemas.microsoft.com/office/powerpoint/2010/main" val="1060896581"/>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7368" y="404664"/>
            <a:ext cx="11521280" cy="6001643"/>
          </a:xfrm>
          <a:prstGeom prst="rect">
            <a:avLst/>
          </a:prstGeom>
        </p:spPr>
        <p:txBody>
          <a:bodyPr wrap="square">
            <a:spAutoFit/>
          </a:bodyPr>
          <a:lstStyle/>
          <a:p>
            <a:r>
              <a:rPr lang="ru-RU" sz="2400" dirty="0">
                <a:latin typeface="Arial" panose="020B0604020202020204" pitchFamily="34" charset="0"/>
                <a:cs typeface="Arial" panose="020B0604020202020204" pitchFamily="34" charset="0"/>
              </a:rPr>
              <a:t>Политика ассимиляции, уничтожения духовных основ народа, проводившаяся польскими властями, взорвала общество Западной Беларуси. В результате развернулось широкое белорусское национально-освободительное движение, в котором участвовали представители различных политических сил: от коммунистов до национал-демократов. Эта борьба способствовала созреванию политического и национального самосознания белорусов, приближала воссоединение белорусского народа в едином национальном государстве.</a:t>
            </a:r>
          </a:p>
          <a:p>
            <a:endParaRPr lang="ru-RU" sz="2400" dirty="0">
              <a:latin typeface="Arial" panose="020B0604020202020204" pitchFamily="34" charset="0"/>
              <a:cs typeface="Arial" panose="020B0604020202020204" pitchFamily="34" charset="0"/>
            </a:endParaRPr>
          </a:p>
          <a:p>
            <a:r>
              <a:rPr lang="ru-RU" sz="2400" i="1" dirty="0">
                <a:latin typeface="Arial" panose="020B0604020202020204" pitchFamily="34" charset="0"/>
                <a:cs typeface="Arial" panose="020B0604020202020204" pitchFamily="34" charset="0"/>
              </a:rPr>
              <a:t>Так, в 1921–1925 годах на территории Западной Беларуси действовали белорусские партизанские отряды, которые организовывались коммунистами и эсерами. Весной 1922 г. белорусские партизаны (до 10 тыс. человек) перешли к активным действиям против польских властей. По официальным сведениям в 1922 г. были зафиксированы 878, а в 1923 г. – 503 боевые партизанские операции. Чтобы сломить партизанское движение, польские власти усилили полицейский террор.</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4127248"/>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БД\Фото Гл. 6\ЗапБел фото\Мандат.jpg"/>
          <p:cNvPicPr>
            <a:picLocks noGrp="1" noChangeAspect="1" noChangeArrowheads="1"/>
          </p:cNvPicPr>
          <p:nvPr>
            <p:ph idx="1"/>
          </p:nvPr>
        </p:nvPicPr>
        <p:blipFill>
          <a:blip r:embed="rId2"/>
          <a:srcRect/>
          <a:stretch>
            <a:fillRect/>
          </a:stretch>
        </p:blipFill>
        <p:spPr>
          <a:xfrm>
            <a:off x="839416" y="456391"/>
            <a:ext cx="3960440" cy="6052748"/>
          </a:xfrm>
          <a:noFill/>
        </p:spPr>
      </p:pic>
      <p:sp>
        <p:nvSpPr>
          <p:cNvPr id="9219" name="Прямоугольник 6"/>
          <p:cNvSpPr>
            <a:spLocks noChangeArrowheads="1"/>
          </p:cNvSpPr>
          <p:nvPr/>
        </p:nvSpPr>
        <p:spPr bwMode="auto">
          <a:xfrm>
            <a:off x="4943872" y="5478900"/>
            <a:ext cx="5544616" cy="1015663"/>
          </a:xfrm>
          <a:prstGeom prst="rect">
            <a:avLst/>
          </a:prstGeom>
          <a:noFill/>
          <a:ln w="9525">
            <a:noFill/>
            <a:miter lim="800000"/>
            <a:headEnd/>
            <a:tailEnd/>
          </a:ln>
        </p:spPr>
        <p:txBody>
          <a:bodyPr wrap="square">
            <a:spAutoFit/>
          </a:bodyPr>
          <a:lstStyle/>
          <a:p>
            <a:r>
              <a:rPr lang="ru-RU" sz="2000" dirty="0">
                <a:latin typeface="Arial" panose="020B0604020202020204" pitchFamily="34" charset="0"/>
                <a:cs typeface="Arial" panose="020B0604020202020204" pitchFamily="34" charset="0"/>
              </a:rPr>
              <a:t>Мандат члена Белорусского Центрального избирательного комитета Б. А. Тарашкевича на парламентских выборах в Польше 1922 г.</a:t>
            </a:r>
          </a:p>
        </p:txBody>
      </p:sp>
      <p:sp>
        <p:nvSpPr>
          <p:cNvPr id="2" name="Прямоугольник 1"/>
          <p:cNvSpPr/>
          <p:nvPr/>
        </p:nvSpPr>
        <p:spPr>
          <a:xfrm>
            <a:off x="5087888" y="692696"/>
            <a:ext cx="6696744" cy="3816429"/>
          </a:xfrm>
          <a:prstGeom prst="rect">
            <a:avLst/>
          </a:prstGeom>
        </p:spPr>
        <p:txBody>
          <a:bodyPr wrap="square">
            <a:spAutoFit/>
          </a:bodyPr>
          <a:lstStyle/>
          <a:p>
            <a:r>
              <a:rPr lang="ru-RU" sz="2200" dirty="0">
                <a:latin typeface="Arial" panose="020B0604020202020204" pitchFamily="34" charset="0"/>
                <a:cs typeface="Arial" panose="020B0604020202020204" pitchFamily="34" charset="0"/>
              </a:rPr>
              <a:t>Кроме вооружённых методов борьбы за свои законные права, белорусы использовали также и легальные формы борьбы. Так, в результате выборов в польский сейм в конце 1922 г. Блок национальных меньшинств собрал в Западной Беларуси 286 тыс. голосов. Это был огромный успех белорусских национально-демократических сил. 14 избранных депутатов представляли практически все наиболее значимые тогдашние белорусские политические партии. </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0235600"/>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6287" y="5517232"/>
            <a:ext cx="2891927" cy="1495624"/>
          </a:xfrm>
        </p:spPr>
        <p:txBody>
          <a:bodyPr/>
          <a:lstStyle/>
          <a:p>
            <a:pPr eaLnBrk="1" hangingPunct="1">
              <a:defRPr/>
            </a:pPr>
            <a:r>
              <a:rPr lang="be-BY" sz="1600" dirty="0">
                <a:solidFill>
                  <a:schemeClr val="tx1"/>
                </a:solidFill>
                <a:latin typeface="Arial" panose="020B0604020202020204" pitchFamily="34" charset="0"/>
                <a:cs typeface="Arial" panose="020B0604020202020204" pitchFamily="34" charset="0"/>
              </a:rPr>
              <a:t>Фрагмент статута </a:t>
            </a:r>
            <a:r>
              <a:rPr lang="ru-RU" sz="1600" dirty="0">
                <a:solidFill>
                  <a:schemeClr val="tx1"/>
                </a:solidFill>
                <a:latin typeface="Arial" panose="020B0604020202020204" pitchFamily="34" charset="0"/>
                <a:cs typeface="Arial" panose="020B0604020202020204" pitchFamily="34" charset="0"/>
              </a:rPr>
              <a:t>Белорусского посольского клуба в Сейме и Сенате Польши</a:t>
            </a:r>
            <a:r>
              <a:rPr lang="be-BY" sz="1600" dirty="0">
                <a:solidFill>
                  <a:schemeClr val="tx1"/>
                </a:solidFill>
                <a:latin typeface="Arial" panose="020B0604020202020204" pitchFamily="34" charset="0"/>
                <a:cs typeface="Arial" panose="020B0604020202020204" pitchFamily="34" charset="0"/>
              </a:rPr>
              <a:t> (1922 г.)</a:t>
            </a:r>
            <a:endParaRPr lang="be-BY" sz="1600" b="1" dirty="0">
              <a:solidFill>
                <a:schemeClr val="tx1"/>
              </a:solidFill>
              <a:latin typeface="Arial" panose="020B0604020202020204" pitchFamily="34" charset="0"/>
              <a:cs typeface="Arial" panose="020B0604020202020204" pitchFamily="34" charset="0"/>
            </a:endParaRPr>
          </a:p>
        </p:txBody>
      </p:sp>
      <p:pic>
        <p:nvPicPr>
          <p:cNvPr id="10243" name="Picture 9" descr="F:\Культура ЗБ\9.jpg"/>
          <p:cNvPicPr>
            <a:picLocks noChangeAspect="1" noChangeArrowheads="1"/>
          </p:cNvPicPr>
          <p:nvPr/>
        </p:nvPicPr>
        <p:blipFill>
          <a:blip r:embed="rId2"/>
          <a:srcRect/>
          <a:stretch>
            <a:fillRect/>
          </a:stretch>
        </p:blipFill>
        <p:spPr bwMode="auto">
          <a:xfrm>
            <a:off x="139292" y="32945"/>
            <a:ext cx="5544616" cy="5670630"/>
          </a:xfrm>
          <a:prstGeom prst="rect">
            <a:avLst/>
          </a:prstGeom>
          <a:noFill/>
          <a:ln w="9525">
            <a:noFill/>
            <a:miter lim="800000"/>
            <a:headEnd/>
            <a:tailEnd/>
          </a:ln>
        </p:spPr>
      </p:pic>
      <p:pic>
        <p:nvPicPr>
          <p:cNvPr id="10244" name="Picture 5" descr="F:\БД\Фото Гл. 6\ЗапБел фото\Статут 2 (канец).jpg"/>
          <p:cNvPicPr>
            <a:picLocks noChangeAspect="1" noChangeArrowheads="1"/>
          </p:cNvPicPr>
          <p:nvPr/>
        </p:nvPicPr>
        <p:blipFill rotWithShape="1">
          <a:blip r:embed="rId3" cstate="print"/>
          <a:srcRect b="2544"/>
          <a:stretch/>
        </p:blipFill>
        <p:spPr bwMode="auto">
          <a:xfrm>
            <a:off x="3020923" y="2369374"/>
            <a:ext cx="3786188" cy="4455681"/>
          </a:xfrm>
          <a:prstGeom prst="rect">
            <a:avLst/>
          </a:prstGeom>
          <a:noFill/>
          <a:ln w="9525">
            <a:noFill/>
            <a:miter lim="800000"/>
            <a:headEnd/>
            <a:tailEnd/>
          </a:ln>
        </p:spPr>
      </p:pic>
      <p:sp>
        <p:nvSpPr>
          <p:cNvPr id="2" name="Прямоугольник 1"/>
          <p:cNvSpPr/>
          <p:nvPr/>
        </p:nvSpPr>
        <p:spPr>
          <a:xfrm>
            <a:off x="6816080" y="6517"/>
            <a:ext cx="3206750" cy="3785652"/>
          </a:xfrm>
          <a:prstGeom prst="rect">
            <a:avLst/>
          </a:prstGeom>
        </p:spPr>
        <p:txBody>
          <a:bodyPr wrap="square">
            <a:spAutoFit/>
          </a:bodyPr>
          <a:lstStyle/>
          <a:p>
            <a:r>
              <a:rPr lang="ru-RU" sz="2000" dirty="0">
                <a:latin typeface="Arial" panose="020B0604020202020204" pitchFamily="34" charset="0"/>
                <a:cs typeface="Arial" panose="020B0604020202020204" pitchFamily="34" charset="0"/>
              </a:rPr>
              <a:t>Из числа депутатов Сейма и Сената во главе с Б. А. Тарашкевичем был образован Белорусский посольский клуб, деятельность которого была направлена на отстаивание национальных и социальных прав белорусского народа. </a:t>
            </a:r>
            <a:endParaRPr lang="en-US" sz="2000" dirty="0">
              <a:latin typeface="Arial" panose="020B0604020202020204" pitchFamily="34" charset="0"/>
              <a:cs typeface="Arial" panose="020B0604020202020204" pitchFamily="34" charset="0"/>
            </a:endParaRPr>
          </a:p>
        </p:txBody>
      </p:sp>
      <p:pic>
        <p:nvPicPr>
          <p:cNvPr id="6" name="Picture 5" descr="F:\Культура ЗБ\6.jpg">
            <a:extLst>
              <a:ext uri="{FF2B5EF4-FFF2-40B4-BE49-F238E27FC236}">
                <a16:creationId xmlns:a16="http://schemas.microsoft.com/office/drawing/2014/main" id="{00A33F7F-760A-4B79-B259-604876042D36}"/>
              </a:ext>
            </a:extLst>
          </p:cNvPr>
          <p:cNvPicPr>
            <a:picLocks noChangeAspect="1" noChangeArrowheads="1"/>
          </p:cNvPicPr>
          <p:nvPr/>
        </p:nvPicPr>
        <p:blipFill>
          <a:blip r:embed="rId4"/>
          <a:srcRect/>
          <a:stretch>
            <a:fillRect/>
          </a:stretch>
        </p:blipFill>
        <p:spPr bwMode="auto">
          <a:xfrm>
            <a:off x="9686270" y="1700808"/>
            <a:ext cx="2366438" cy="3214117"/>
          </a:xfrm>
          <a:prstGeom prst="rect">
            <a:avLst/>
          </a:prstGeom>
          <a:noFill/>
          <a:ln w="9525">
            <a:noFill/>
            <a:miter lim="800000"/>
            <a:headEnd/>
            <a:tailEnd/>
          </a:ln>
        </p:spPr>
      </p:pic>
      <p:sp>
        <p:nvSpPr>
          <p:cNvPr id="8" name="TextBox 7">
            <a:extLst>
              <a:ext uri="{FF2B5EF4-FFF2-40B4-BE49-F238E27FC236}">
                <a16:creationId xmlns:a16="http://schemas.microsoft.com/office/drawing/2014/main" id="{C3143BBF-8B9F-4BE1-B3FA-F4244C487612}"/>
              </a:ext>
            </a:extLst>
          </p:cNvPr>
          <p:cNvSpPr txBox="1"/>
          <p:nvPr/>
        </p:nvSpPr>
        <p:spPr>
          <a:xfrm>
            <a:off x="7077077" y="5157192"/>
            <a:ext cx="5218386" cy="1569660"/>
          </a:xfrm>
          <a:prstGeom prst="rect">
            <a:avLst/>
          </a:prstGeom>
          <a:noFill/>
        </p:spPr>
        <p:txBody>
          <a:bodyPr wrap="square">
            <a:spAutoFit/>
          </a:bodyPr>
          <a:lstStyle/>
          <a:p>
            <a:r>
              <a:rPr lang="ru-RU" sz="1600" dirty="0">
                <a:latin typeface="Arial" panose="020B0604020202020204" pitchFamily="34" charset="0"/>
                <a:cs typeface="Arial" panose="020B0604020202020204" pitchFamily="34" charset="0"/>
              </a:rPr>
              <a:t>Б. А. Тарашкевич, белорусский общественно-политический деятель, основатель Товарищества белорусской школы, руководитель Белорусской крестьянско-рабочей громады – самой массовой политической белорусской организации за всю историю. </a:t>
            </a:r>
          </a:p>
        </p:txBody>
      </p:sp>
    </p:spTree>
    <p:extLst>
      <p:ext uri="{BB962C8B-B14F-4D97-AF65-F5344CB8AC3E}">
        <p14:creationId xmlns:p14="http://schemas.microsoft.com/office/powerpoint/2010/main" val="2194454768"/>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1344" y="3397496"/>
            <a:ext cx="11809312" cy="3199855"/>
          </a:xfrm>
        </p:spPr>
        <p:txBody>
          <a:bodyPr/>
          <a:lstStyle/>
          <a:p>
            <a:r>
              <a:rPr lang="ru-RU" sz="1600" dirty="0">
                <a:latin typeface="+mn-lt"/>
              </a:rPr>
              <a:t>Тема единства белорусского народа получила развитие в ходе VI Всебелорусского народного собрания. На высшем уровне было поддержано предложение делегатов об учреждении Дня народного единства.</a:t>
            </a:r>
          </a:p>
          <a:p>
            <a:r>
              <a:rPr lang="ru-RU" sz="1600" dirty="0">
                <a:latin typeface="+mn-lt"/>
              </a:rPr>
              <a:t>Учитывая, что дата </a:t>
            </a:r>
            <a:r>
              <a:rPr lang="ru-RU" sz="1600" b="1" dirty="0">
                <a:latin typeface="+mn-lt"/>
              </a:rPr>
              <a:t>17 сентября 1939 г. </a:t>
            </a:r>
            <a:r>
              <a:rPr lang="ru-RU" sz="1600" dirty="0">
                <a:latin typeface="+mn-lt"/>
              </a:rPr>
              <a:t>является символом восстановления исторической справедливости в отношении белорусского народа, разделённого против его воли в 1921 г. по условиям Рижского мирного договора, и закрепилась в национальной исторической традиции, </a:t>
            </a:r>
            <a:r>
              <a:rPr lang="ru-RU" sz="1600" b="1" dirty="0">
                <a:latin typeface="+mn-lt"/>
              </a:rPr>
              <a:t>Указом Президента Республики Беларусь от 7 июня 2021 г. в нашей стране учреждён государственный праздник − День народного единства, который будет ежегодно отмечаться именно 17 сентября. </a:t>
            </a:r>
          </a:p>
          <a:p>
            <a:r>
              <a:rPr lang="ru-RU" sz="1600" dirty="0">
                <a:latin typeface="+mn-lt"/>
              </a:rPr>
              <a:t>Дата 17 сентября выбрана не случайно: она приурочена к началу освободительного похода Красной Армии в Западную Беларусь в 1939г. </a:t>
            </a:r>
          </a:p>
          <a:p>
            <a:pPr lvl="0">
              <a:buClr>
                <a:srgbClr val="CCFFFF"/>
              </a:buClr>
            </a:pPr>
            <a:r>
              <a:rPr lang="ru-RU" sz="1600" b="1" dirty="0">
                <a:solidFill>
                  <a:srgbClr val="FFFFFF"/>
                </a:solidFill>
                <a:latin typeface="Arial"/>
              </a:rPr>
              <a:t>Утверждение Дня народного единства – важный шаг по пути сохранения исторической памяти, преемственности поколений, укрепления белорусской государственности и суверенного развития нашей страны.</a:t>
            </a:r>
          </a:p>
        </p:txBody>
      </p:sp>
      <p:pic>
        <p:nvPicPr>
          <p:cNvPr id="4" name="Рисунок 3" descr="Изображение выглядит как актовый зал, в помещении, аудитория, зал&#10;&#10;Автоматически созданное описание">
            <a:extLst>
              <a:ext uri="{FF2B5EF4-FFF2-40B4-BE49-F238E27FC236}">
                <a16:creationId xmlns:a16="http://schemas.microsoft.com/office/drawing/2014/main" id="{20CD9C05-54B1-4239-9E84-478546708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1704" y="116632"/>
            <a:ext cx="5688632" cy="3199856"/>
          </a:xfrm>
          <a:prstGeom prst="rect">
            <a:avLst/>
          </a:prstGeom>
        </p:spPr>
      </p:pic>
    </p:spTree>
    <p:extLst>
      <p:ext uri="{BB962C8B-B14F-4D97-AF65-F5344CB8AC3E}">
        <p14:creationId xmlns:p14="http://schemas.microsoft.com/office/powerpoint/2010/main" val="2238529221"/>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39416" y="548680"/>
            <a:ext cx="10945216" cy="5693866"/>
          </a:xfrm>
          <a:prstGeom prst="rect">
            <a:avLst/>
          </a:prstGeom>
        </p:spPr>
        <p:txBody>
          <a:bodyPr wrap="square">
            <a:spAutoFit/>
          </a:bodyPr>
          <a:lstStyle/>
          <a:p>
            <a:r>
              <a:rPr lang="ru-RU" sz="2800" dirty="0">
                <a:latin typeface="Arial" panose="020B0604020202020204" pitchFamily="34" charset="0"/>
                <a:cs typeface="Arial" panose="020B0604020202020204" pitchFamily="34" charset="0"/>
              </a:rPr>
              <a:t>Майский государственный переворот 1926 г. и установление в Польше режима личной власти Ю. Пилсудского резко сузили возможности легальной борьбы белорусов за свои права. Это продемонстрировал разгром польскими властями в 1927 г. Белорусской крестьянско-рабочей громады – крупнейшей белорусской политической организации (в январе 1927 г. </a:t>
            </a:r>
            <a:r>
              <a:rPr lang="ru-RU" sz="2800" b="1" dirty="0">
                <a:latin typeface="Arial" panose="020B0604020202020204" pitchFamily="34" charset="0"/>
                <a:cs typeface="Arial" panose="020B0604020202020204" pitchFamily="34" charset="0"/>
              </a:rPr>
              <a:t>насчитывала более 100 тыс. членов, объединённых почти в 2 тыс. кружков</a:t>
            </a:r>
            <a:r>
              <a:rPr lang="ru-RU" sz="2800" dirty="0">
                <a:latin typeface="Arial" panose="020B0604020202020204" pitchFamily="34" charset="0"/>
                <a:cs typeface="Arial" panose="020B0604020202020204" pitchFamily="34" charset="0"/>
              </a:rPr>
              <a:t>), добивавшейся объединения Западной Беларуси с БССР. Однако, несмотря на это, в 1928–1930 гг. в Сейме Польской Республики действовал Белорусский рабоче-крестьянский посольский клуб «</a:t>
            </a:r>
            <a:r>
              <a:rPr lang="ru-RU" sz="2800" dirty="0" err="1">
                <a:latin typeface="Arial" panose="020B0604020202020204" pitchFamily="34" charset="0"/>
                <a:cs typeface="Arial" panose="020B0604020202020204" pitchFamily="34" charset="0"/>
              </a:rPr>
              <a:t>Змаганне</a:t>
            </a:r>
            <a:r>
              <a:rPr lang="ru-RU" sz="2800" dirty="0">
                <a:latin typeface="Arial" panose="020B0604020202020204" pitchFamily="34" charset="0"/>
                <a:cs typeface="Arial" panose="020B0604020202020204" pitchFamily="34" charset="0"/>
              </a:rPr>
              <a:t>», объединявший близких к Коммунистической партии Западной Беларуси депутатов.</a:t>
            </a:r>
          </a:p>
        </p:txBody>
      </p:sp>
    </p:spTree>
    <p:extLst>
      <p:ext uri="{BB962C8B-B14F-4D97-AF65-F5344CB8AC3E}">
        <p14:creationId xmlns:p14="http://schemas.microsoft.com/office/powerpoint/2010/main" val="2029064935"/>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439816" y="166568"/>
            <a:ext cx="7632848" cy="652486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200" b="0"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Польские власти развернули жестокую борьбу с политическими оппонентами, которая особенно обострилась в 1930-е годы. Тюрьмы и концлагерь в Берёзе-</a:t>
            </a:r>
            <a:r>
              <a:rPr kumimoji="0" lang="ru-RU" sz="2200" b="0" i="0" u="none" strike="noStrike" kern="1200" cap="none" spc="0" normalizeH="0" baseline="0" noProof="0" dirty="0" err="1">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Картузской</a:t>
            </a:r>
            <a:r>
              <a:rPr kumimoji="0" lang="ru-RU" sz="2200" b="0"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 были переполнены заключёнными.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200" b="0"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Юридическим основанием для создания названного концлагеря стал изданный 17 июня 1934 г. совместный декрет Президента Польши И. </a:t>
            </a:r>
            <a:r>
              <a:rPr kumimoji="0" lang="ru-RU" sz="2200" b="0" i="0" u="none" strike="noStrike" kern="1200" cap="none" spc="0" normalizeH="0" baseline="0" noProof="0" dirty="0" err="1">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Мосьтицкого</a:t>
            </a:r>
            <a:r>
              <a:rPr kumimoji="0" lang="ru-RU" sz="2200" b="0"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 и польского правительства о местах изоляции социально опасных элементов. Этот документ вместе с И. </a:t>
            </a:r>
            <a:r>
              <a:rPr kumimoji="0" lang="ru-RU" sz="2200" b="0" i="0" u="none" strike="noStrike" kern="1200" cap="none" spc="0" normalizeH="0" baseline="0" noProof="0" dirty="0" err="1">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Мосьтицким</a:t>
            </a:r>
            <a:r>
              <a:rPr kumimoji="0" lang="ru-RU" sz="2200" b="0"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 подписали Председатель Совета Министров Польши Л. Козловский, а также все члены правительства. </a:t>
            </a:r>
            <a:r>
              <a:rPr kumimoji="0" lang="ru-RU" sz="2200" b="1"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Декрет нарушал международные обязательства Польши, гражданские права и нормы правосудия</a:t>
            </a:r>
            <a:r>
              <a:rPr kumimoji="0" lang="ru-RU" sz="2200" b="0"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200" b="1"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В результате в период со второй половины июня 1934 г. до 17 сентября 1939 г. в местечке Берёза-</a:t>
            </a:r>
            <a:r>
              <a:rPr kumimoji="0" lang="ru-RU" sz="2200" b="1" i="0" u="none" strike="noStrike" kern="1200" cap="none" spc="0" normalizeH="0" baseline="0" noProof="0" dirty="0" err="1">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Картузская</a:t>
            </a:r>
            <a:r>
              <a:rPr kumimoji="0" lang="ru-RU" sz="2200" b="1"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 Полесского воеводства действовал концлагерь, режим в котором не уступал варварским порядкам в концлагерях нацистской Германии</a:t>
            </a:r>
            <a:r>
              <a:rPr kumimoji="0" lang="ru-RU" sz="2200" b="0"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a:t>
            </a:r>
          </a:p>
        </p:txBody>
      </p:sp>
      <p:pic>
        <p:nvPicPr>
          <p:cNvPr id="3" name="Рисунок 2" descr="Изображение выглядит как текст, дерево, внешний&#10;&#10;Автоматически созданное описание">
            <a:extLst>
              <a:ext uri="{FF2B5EF4-FFF2-40B4-BE49-F238E27FC236}">
                <a16:creationId xmlns:a16="http://schemas.microsoft.com/office/drawing/2014/main" id="{A5F3FB4A-469B-44FE-A108-1EDE16DD9119}"/>
              </a:ext>
            </a:extLst>
          </p:cNvPr>
          <p:cNvPicPr>
            <a:picLocks noChangeAspect="1"/>
          </p:cNvPicPr>
          <p:nvPr/>
        </p:nvPicPr>
        <p:blipFill rotWithShape="1">
          <a:blip r:embed="rId2">
            <a:extLst>
              <a:ext uri="{28A0092B-C50C-407E-A947-70E740481C1C}">
                <a14:useLocalDpi xmlns:a14="http://schemas.microsoft.com/office/drawing/2010/main" val="0"/>
              </a:ext>
            </a:extLst>
          </a:blip>
          <a:srcRect l="18973" t="14808" r="28976" b="9809"/>
          <a:stretch/>
        </p:blipFill>
        <p:spPr>
          <a:xfrm>
            <a:off x="479376" y="120530"/>
            <a:ext cx="3390868" cy="6547882"/>
          </a:xfrm>
          <a:prstGeom prst="rect">
            <a:avLst/>
          </a:prstGeom>
        </p:spPr>
      </p:pic>
    </p:spTree>
    <p:extLst>
      <p:ext uri="{BB962C8B-B14F-4D97-AF65-F5344CB8AC3E}">
        <p14:creationId xmlns:p14="http://schemas.microsoft.com/office/powerpoint/2010/main" val="898878266"/>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836614" y="0"/>
            <a:ext cx="7200800" cy="674030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400" b="0"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Источники свидетельствуют, что многие узники содержались в лагере без суда и следствия, заключённых определяли в застенки по решению административных властей и на неопределённый срок.</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400" b="0"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Арестованный попадал во власть открытого произвола администрации, главной целью которой было моральное и физическое подавление заключённых. Для достижения этой цели служили тяжёлый принудительный труд, грубое обращение, избиение, голод, лишение элементарных прав и требование безоговорочного подчинения начальству под угрозой смерти. Первый комендант концлагеря, </a:t>
            </a:r>
            <a:r>
              <a:rPr kumimoji="0" lang="ru-RU" sz="2400" b="0" i="0" u="none" strike="noStrike" kern="1200" cap="none" spc="0" normalizeH="0" baseline="0" noProof="0" dirty="0" err="1">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подинспектор</a:t>
            </a:r>
            <a:r>
              <a:rPr kumimoji="0" lang="ru-RU" sz="2400" b="0"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 польской полиции Б. </a:t>
            </a:r>
            <a:r>
              <a:rPr kumimoji="0" lang="ru-RU" sz="2400" b="0" i="0" u="none" strike="noStrike" kern="1200" cap="none" spc="0" normalizeH="0" baseline="0" noProof="0" dirty="0" err="1">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Греффнер</a:t>
            </a:r>
            <a:r>
              <a:rPr kumimoji="0" lang="ru-RU" sz="2400" b="0"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rPr>
              <a:t>, отличавшийся особой жестокостью и цинизмом, заявлял, что из лагеря есть только две дороги: в больницу или могилу.</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Arial Unicode MS" pitchFamily="34" charset="-128"/>
              <a:cs typeface="Arial" panose="020B0604020202020204" pitchFamily="34" charset="0"/>
            </a:endParaRPr>
          </a:p>
        </p:txBody>
      </p:sp>
      <p:pic>
        <p:nvPicPr>
          <p:cNvPr id="3" name="Рисунок 2" descr="Изображение выглядит как текст, дерево, внешний, земля&#10;&#10;Автоматически созданное описание">
            <a:extLst>
              <a:ext uri="{FF2B5EF4-FFF2-40B4-BE49-F238E27FC236}">
                <a16:creationId xmlns:a16="http://schemas.microsoft.com/office/drawing/2014/main" id="{64E8B0BF-B212-44D8-B9AE-A6B6E1006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142" y="1033664"/>
            <a:ext cx="4581706" cy="5076872"/>
          </a:xfrm>
          <a:prstGeom prst="rect">
            <a:avLst/>
          </a:prstGeom>
        </p:spPr>
      </p:pic>
    </p:spTree>
    <p:extLst>
      <p:ext uri="{BB962C8B-B14F-4D97-AF65-F5344CB8AC3E}">
        <p14:creationId xmlns:p14="http://schemas.microsoft.com/office/powerpoint/2010/main" val="3111900805"/>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59496" y="836712"/>
            <a:ext cx="9865096" cy="4832092"/>
          </a:xfrm>
          <a:prstGeom prst="rect">
            <a:avLst/>
          </a:prstGeom>
        </p:spPr>
        <p:txBody>
          <a:bodyPr wrap="square">
            <a:spAutoFit/>
          </a:bodyPr>
          <a:lstStyle/>
          <a:p>
            <a:r>
              <a:rPr lang="ru-RU" sz="2800" dirty="0">
                <a:latin typeface="Arial" panose="020B0604020202020204" pitchFamily="34" charset="0"/>
                <a:cs typeface="Arial" panose="020B0604020202020204" pitchFamily="34" charset="0"/>
              </a:rPr>
              <a:t>Инициативы Советского Союза по созданию системы коллективной безопасности на европейском континенте не нашли взаимопонимания и поддержки со стороны правящих кругов Великобритании, Франции и Польши, которые стремились достичь своей безопасности за счёт советского государства, направляя агрессию нацистской Германии и её сателлитов на Восток. </a:t>
            </a:r>
          </a:p>
          <a:p>
            <a:r>
              <a:rPr lang="ru-RU" sz="2800" dirty="0">
                <a:latin typeface="Arial" panose="020B0604020202020204" pitchFamily="34" charset="0"/>
                <a:cs typeface="Arial" panose="020B0604020202020204" pitchFamily="34" charset="0"/>
              </a:rPr>
              <a:t>Кстати в 1933 г. Польша стала вторым государством (после Ватикана), которое официально признало нацистский рейх, обеспечив ему таким образом поддержку на мировом уровне. </a:t>
            </a:r>
            <a:endParaRPr lang="en-US" sz="2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5640" y="197911"/>
            <a:ext cx="6261100" cy="738664"/>
          </a:xfrm>
          <a:prstGeom prst="rect">
            <a:avLst/>
          </a:prstGeom>
        </p:spPr>
        <p:txBody>
          <a:bodyPr wrap="square">
            <a:spAutoFit/>
          </a:bodyPr>
          <a:lstStyle/>
          <a:p>
            <a:pPr algn="ctr"/>
            <a:r>
              <a:rPr lang="ru-RU" sz="2400" b="1" dirty="0">
                <a:latin typeface="Arial" panose="020B0604020202020204" pitchFamily="34" charset="0"/>
                <a:cs typeface="Arial" panose="020B0604020202020204" pitchFamily="34" charset="0"/>
              </a:rPr>
              <a:t>Договоры с нацистской Германией</a:t>
            </a:r>
          </a:p>
          <a:p>
            <a:endParaRPr lang="ru-RU" dirty="0">
              <a:latin typeface="Arial" panose="020B0604020202020204" pitchFamily="34" charset="0"/>
              <a:cs typeface="Arial" panose="020B0604020202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892991088"/>
              </p:ext>
            </p:extLst>
          </p:nvPr>
        </p:nvGraphicFramePr>
        <p:xfrm>
          <a:off x="1703512" y="908720"/>
          <a:ext cx="9361040" cy="4392488"/>
        </p:xfrm>
        <a:graphic>
          <a:graphicData uri="http://schemas.openxmlformats.org/drawingml/2006/table">
            <a:tbl>
              <a:tblPr/>
              <a:tblGrid>
                <a:gridCol w="2664296">
                  <a:extLst>
                    <a:ext uri="{9D8B030D-6E8A-4147-A177-3AD203B41FA5}">
                      <a16:colId xmlns:a16="http://schemas.microsoft.com/office/drawing/2014/main" val="2686427860"/>
                    </a:ext>
                  </a:extLst>
                </a:gridCol>
                <a:gridCol w="6696744">
                  <a:extLst>
                    <a:ext uri="{9D8B030D-6E8A-4147-A177-3AD203B41FA5}">
                      <a16:colId xmlns:a16="http://schemas.microsoft.com/office/drawing/2014/main" val="3152721467"/>
                    </a:ext>
                  </a:extLst>
                </a:gridCol>
              </a:tblGrid>
              <a:tr h="4392488">
                <a:tc>
                  <a:txBody>
                    <a:bodyPr/>
                    <a:lstStyle/>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1933 – 15 июля</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1934 – 26 января</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1935 – 22 апреля</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1936 – 25 ноября</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1938 – 30 сентября</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1938 – 6 декабря</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1939 – 23 марта</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1939 – 22 марта</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1939 – 22 мая</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1939 – 31 мая</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1939 – 7 июня</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1939 – 7 июня</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1939 – 23 августа</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Великобритания, Франция, Италия – пакт четырёх</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Польша – пакт Гитлера – Пилсудского</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Великобритания – морское соглашение</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Япония – антикоминтерновский пакт</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Великобритания – декларация о ненападении</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Франция – декларация о ненападении</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Румыния – экономическое соглашение</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Литва – договор о ненападении</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Италия – пакт о союзе и дружбе</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Дания – договор о ненападении</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Эстония – договор о ненападении</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Латвия – договор о ненападении</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7000"/>
                        </a:lnSpc>
                        <a:spcAft>
                          <a:spcPts val="0"/>
                        </a:spcAft>
                      </a:pPr>
                      <a:r>
                        <a:rPr lang="ru-RU" sz="2000" dirty="0">
                          <a:effectLst/>
                          <a:latin typeface="Arial" panose="020B0604020202020204" pitchFamily="34" charset="0"/>
                          <a:ea typeface="Times New Roman" panose="02020603050405020304" pitchFamily="18" charset="0"/>
                          <a:cs typeface="Arial" panose="020B0604020202020204" pitchFamily="34" charset="0"/>
                        </a:rPr>
                        <a:t>СССР – договор о ненападении</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6490858"/>
                  </a:ext>
                </a:extLst>
              </a:tr>
            </a:tbl>
          </a:graphicData>
        </a:graphic>
      </p:graphicFrame>
      <p:sp>
        <p:nvSpPr>
          <p:cNvPr id="8" name="Прямоугольник 7"/>
          <p:cNvSpPr/>
          <p:nvPr/>
        </p:nvSpPr>
        <p:spPr>
          <a:xfrm>
            <a:off x="695400" y="5445224"/>
            <a:ext cx="11017224" cy="1200329"/>
          </a:xfrm>
          <a:prstGeom prst="rect">
            <a:avLst/>
          </a:prstGeom>
        </p:spPr>
        <p:txBody>
          <a:bodyPr wrap="square">
            <a:spAutoFit/>
          </a:bodyPr>
          <a:lstStyle/>
          <a:p>
            <a:r>
              <a:rPr lang="ru-RU" sz="2400" dirty="0">
                <a:latin typeface="Arial" panose="020B0604020202020204" pitchFamily="34" charset="0"/>
                <a:cs typeface="Arial" panose="020B0604020202020204" pitchFamily="34" charset="0"/>
              </a:rPr>
              <a:t>Как видим, Договор о ненападении между Германией и СССР был последним в череде подобных договоров, подписанных между Германией и другими европейскими странами.</a:t>
            </a:r>
          </a:p>
        </p:txBody>
      </p:sp>
    </p:spTree>
    <p:extLst>
      <p:ext uri="{BB962C8B-B14F-4D97-AF65-F5344CB8AC3E}">
        <p14:creationId xmlns:p14="http://schemas.microsoft.com/office/powerpoint/2010/main" val="445120098"/>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83432" y="548680"/>
            <a:ext cx="10513168" cy="5293757"/>
          </a:xfrm>
          <a:prstGeom prst="rect">
            <a:avLst/>
          </a:prstGeom>
        </p:spPr>
        <p:txBody>
          <a:bodyPr wrap="square">
            <a:spAutoFit/>
          </a:bodyPr>
          <a:lstStyle/>
          <a:p>
            <a:r>
              <a:rPr lang="ru-RU" sz="2600" dirty="0">
                <a:latin typeface="Arial" panose="020B0604020202020204" pitchFamily="34" charset="0"/>
                <a:cs typeface="Arial" panose="020B0604020202020204" pitchFamily="34" charset="0"/>
              </a:rPr>
              <a:t>Инициатива заключения германо-советского договора принадлежала германской дипломатии, а не советской. В результате в Москве 23 августа 1939 г. был подписан германо-советский договор о ненападении сроком на 10 лет. Одновременно был подписан «секретный дополнительный протокол» о разграничении сфер обоюдных интересов в Восточной Европе. Ни договор о ненападении, ни приложенный к нему секретный дополнительный протокол не содержали статей о военном сотрудничестве и не обязывали вести боевые действия против третьих стран либо оказывать помощь в случае участия одной из сторон в военном конфликте. Заметим, что </a:t>
            </a:r>
            <a:r>
              <a:rPr lang="ru-RU" sz="2600" b="1" dirty="0">
                <a:latin typeface="Arial" panose="020B0604020202020204" pitchFamily="34" charset="0"/>
                <a:cs typeface="Arial" panose="020B0604020202020204" pitchFamily="34" charset="0"/>
              </a:rPr>
              <a:t>достигнутые договорённости между Германией и Советским Союзом не делали их союзниками ни формально, ни фактически</a:t>
            </a:r>
            <a:r>
              <a:rPr lang="ru-RU" sz="2600" dirty="0">
                <a:latin typeface="Arial" panose="020B0604020202020204" pitchFamily="34" charset="0"/>
                <a:cs typeface="Arial" panose="020B0604020202020204" pitchFamily="34" charset="0"/>
              </a:rPr>
              <a:t>.</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7583674"/>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51384" y="332656"/>
            <a:ext cx="11161240" cy="5693866"/>
          </a:xfrm>
          <a:prstGeom prst="rect">
            <a:avLst/>
          </a:prstGeom>
        </p:spPr>
        <p:txBody>
          <a:bodyPr wrap="square">
            <a:spAutoFit/>
          </a:bodyPr>
          <a:lstStyle/>
          <a:p>
            <a:r>
              <a:rPr lang="ru-RU" sz="2800" dirty="0">
                <a:latin typeface="Arial" panose="020B0604020202020204" pitchFamily="34" charset="0"/>
                <a:cs typeface="Arial" panose="020B0604020202020204" pitchFamily="34" charset="0"/>
              </a:rPr>
              <a:t>Германо-советский договор не представлял собой ничего экстраординарного с точки зрения политической практики и морали того времени, особенно если его сравнить с Мюнхенским пактом 1938 г. Следует отметить, что ещё за год до заключения 23 августа 1939 г. договора о ненападении между Германией и СССР и секретного дополнительного протокола к нему имелось секретное соглашение между Германией и Польшей о разделе Чехословакии: Цешинская область должна была отойти к Польше после того, как германские армии займут Судетскую область. В Мюнхене 27 сентября 1938 г. Германия и Польша договорились о «демаркационной линии» на случай, если начнутся военные действия. В результате Польша получила Цешинскую область Чехословакии.</a:t>
            </a:r>
          </a:p>
        </p:txBody>
      </p:sp>
    </p:spTree>
    <p:extLst>
      <p:ext uri="{BB962C8B-B14F-4D97-AF65-F5344CB8AC3E}">
        <p14:creationId xmlns:p14="http://schemas.microsoft.com/office/powerpoint/2010/main" val="524658755"/>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11424" y="332657"/>
            <a:ext cx="10441160" cy="6093976"/>
          </a:xfrm>
          <a:prstGeom prst="rect">
            <a:avLst/>
          </a:prstGeom>
        </p:spPr>
        <p:txBody>
          <a:bodyPr wrap="square">
            <a:spAutoFit/>
          </a:bodyPr>
          <a:lstStyle/>
          <a:p>
            <a:r>
              <a:rPr lang="ru-RU" sz="2600" dirty="0">
                <a:latin typeface="Arial" panose="020B0604020202020204" pitchFamily="34" charset="0"/>
                <a:cs typeface="Arial" panose="020B0604020202020204" pitchFamily="34" charset="0"/>
              </a:rPr>
              <a:t>Ещё 28 апреля 1939 г. Германия аннулировала договор с Польшей о ненападении, а германский генштаб приступил к заключительному этапу разработки плана «Вайс» – захвату Польши. Главнокомандующий германскими сухопутными силами генерал В. Браухич 15 июня подписал директиву о нападении на Польшу, а 22 августа 1939 г. А. Гитлер отдал распоряжение о том, что прежде всего будет разгромлена Польша. </a:t>
            </a:r>
            <a:r>
              <a:rPr lang="ru-RU" sz="2600" b="1" dirty="0">
                <a:latin typeface="Arial" panose="020B0604020202020204" pitchFamily="34" charset="0"/>
                <a:cs typeface="Arial" panose="020B0604020202020204" pitchFamily="34" charset="0"/>
              </a:rPr>
              <a:t>Эти указания прозвучали, когда И. Риббентроп ещё не прибыл в Москву для заключения договора</a:t>
            </a:r>
            <a:r>
              <a:rPr lang="ru-RU" sz="2600" dirty="0">
                <a:latin typeface="Arial" panose="020B0604020202020204" pitchFamily="34" charset="0"/>
                <a:cs typeface="Arial" panose="020B0604020202020204" pitchFamily="34" charset="0"/>
              </a:rPr>
              <a:t>. Известно, что задолго до его подписания И. Сталин был проинформирован германским руководством о том, что 1 сентября 1939 г. Германия начнёт военную кампанию против Польши, независимо от факта заключения с СССР межгосударственного соглашения. </a:t>
            </a:r>
            <a:r>
              <a:rPr lang="ru-RU" sz="2600" b="1" dirty="0">
                <a:latin typeface="Arial" panose="020B0604020202020204" pitchFamily="34" charset="0"/>
                <a:cs typeface="Arial" panose="020B0604020202020204" pitchFamily="34" charset="0"/>
              </a:rPr>
              <a:t>Судьба польского государства была предопределена до подписания германо-советского договора</a:t>
            </a:r>
            <a:r>
              <a:rPr lang="ru-RU" sz="2600" dirty="0">
                <a:latin typeface="Arial" panose="020B0604020202020204" pitchFamily="34" charset="0"/>
                <a:cs typeface="Arial" panose="020B0604020202020204" pitchFamily="34" charset="0"/>
              </a:rPr>
              <a:t>.</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9078369"/>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95400" y="188640"/>
            <a:ext cx="11017224" cy="6494085"/>
          </a:xfrm>
          <a:prstGeom prst="rect">
            <a:avLst/>
          </a:prstGeom>
        </p:spPr>
        <p:txBody>
          <a:bodyPr wrap="square">
            <a:spAutoFit/>
          </a:bodyPr>
          <a:lstStyle/>
          <a:p>
            <a:r>
              <a:rPr lang="ru-RU" sz="2600" dirty="0">
                <a:latin typeface="Arial" panose="020B0604020202020204" pitchFamily="34" charset="0"/>
                <a:cs typeface="Arial" panose="020B0604020202020204" pitchFamily="34" charset="0"/>
              </a:rPr>
              <a:t>В частях Красной Армии Белорусского фронта 16 сентября был зачитан приказ о выступлении в поход. В приказе подчёркивалась освободительная миссия советских войск, которые должны были взять под защиту белорусов и украинцев. Советским войскам запрещалось бомбить и обстреливать из пушек населённые пункты. Требовалось проявлять лояльное отношение к польским военнослужащим, если они не будут оказывать вооружённого сопротивления.</a:t>
            </a:r>
          </a:p>
          <a:p>
            <a:r>
              <a:rPr lang="ru-RU" sz="2600" b="1" dirty="0">
                <a:latin typeface="Arial" panose="020B0604020202020204" pitchFamily="34" charset="0"/>
                <a:cs typeface="Arial" panose="020B0604020202020204" pitchFamily="34" charset="0"/>
              </a:rPr>
              <a:t>СССР не объявлял войны Польше</a:t>
            </a:r>
            <a:r>
              <a:rPr lang="ru-RU" sz="2600" dirty="0">
                <a:latin typeface="Arial" panose="020B0604020202020204" pitchFamily="34" charset="0"/>
                <a:cs typeface="Arial" panose="020B0604020202020204" pitchFamily="34" charset="0"/>
              </a:rPr>
              <a:t>. </a:t>
            </a:r>
            <a:r>
              <a:rPr lang="ru-RU" sz="2600" b="1" dirty="0">
                <a:latin typeface="Arial" panose="020B0604020202020204" pitchFamily="34" charset="0"/>
                <a:cs typeface="Arial" panose="020B0604020202020204" pitchFamily="34" charset="0"/>
              </a:rPr>
              <a:t>Правительство Польши тоже признало, что состояния войны с Советским Союзом нет</a:t>
            </a:r>
            <a:r>
              <a:rPr lang="ru-RU" sz="2600" dirty="0">
                <a:latin typeface="Arial" panose="020B0604020202020204" pitchFamily="34" charset="0"/>
                <a:cs typeface="Arial" panose="020B0604020202020204" pitchFamily="34" charset="0"/>
              </a:rPr>
              <a:t>. Поэтому в своём приказе польским войскам маршал </a:t>
            </a:r>
          </a:p>
          <a:p>
            <a:r>
              <a:rPr lang="ru-RU" sz="2600" dirty="0">
                <a:latin typeface="Arial" panose="020B0604020202020204" pitchFamily="34" charset="0"/>
                <a:cs typeface="Arial" panose="020B0604020202020204" pitchFamily="34" charset="0"/>
              </a:rPr>
              <a:t>Э. Рыдз-Смиглый 17 сентября подчёркивал: «С Советами не воевать, только в случае натиска с их стороны или попыток разоружения наших частей... Войска, к которым подошли Советы, должны вступать с ними в переговоры в целях выхода гарнизонов в Румынию или Венгрию».</a:t>
            </a:r>
          </a:p>
        </p:txBody>
      </p:sp>
    </p:spTree>
    <p:extLst>
      <p:ext uri="{BB962C8B-B14F-4D97-AF65-F5344CB8AC3E}">
        <p14:creationId xmlns:p14="http://schemas.microsoft.com/office/powerpoint/2010/main" val="3524273659"/>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15480" y="1052736"/>
            <a:ext cx="9937104" cy="3970318"/>
          </a:xfrm>
          <a:prstGeom prst="rect">
            <a:avLst/>
          </a:prstGeom>
        </p:spPr>
        <p:txBody>
          <a:bodyPr wrap="square">
            <a:spAutoFit/>
          </a:bodyPr>
          <a:lstStyle/>
          <a:p>
            <a:r>
              <a:rPr lang="ru-RU" sz="2800" dirty="0">
                <a:latin typeface="Arial" panose="020B0604020202020204" pitchFamily="34" charset="0"/>
                <a:cs typeface="Arial" panose="020B0604020202020204" pitchFamily="34" charset="0"/>
              </a:rPr>
              <a:t>Белорусский фронт насчитывал 200802 солдата и офицера. Войскам фронта противостояли 45 тыс. польских солдат и офицеров, из которых примерно половина не была вооружена и сведена в конкретные армейские части. </a:t>
            </a:r>
          </a:p>
          <a:p>
            <a:r>
              <a:rPr lang="ru-RU" sz="2800" dirty="0">
                <a:latin typeface="Arial" panose="020B0604020202020204" pitchFamily="34" charset="0"/>
                <a:cs typeface="Arial" panose="020B0604020202020204" pitchFamily="34" charset="0"/>
              </a:rPr>
              <a:t>Таким образом, </a:t>
            </a:r>
            <a:r>
              <a:rPr lang="ru-RU" sz="2800" b="1" dirty="0">
                <a:latin typeface="Arial" panose="020B0604020202020204" pitchFamily="34" charset="0"/>
                <a:cs typeface="Arial" panose="020B0604020202020204" pitchFamily="34" charset="0"/>
              </a:rPr>
              <a:t>серьёзных польских вооружённых сил, которые могли бы противостоять как армиям Белорусского фронта, так и германским армиям, на территории Западной Беларуси не было</a:t>
            </a:r>
            <a:r>
              <a:rPr lang="ru-RU"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91909832"/>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730344-A57E-49F9-8027-9370B17533DE}"/>
              </a:ext>
            </a:extLst>
          </p:cNvPr>
          <p:cNvSpPr txBox="1"/>
          <p:nvPr/>
        </p:nvSpPr>
        <p:spPr>
          <a:xfrm>
            <a:off x="1055440" y="797510"/>
            <a:ext cx="10369152" cy="5032147"/>
          </a:xfrm>
          <a:prstGeom prst="rect">
            <a:avLst/>
          </a:prstGeom>
          <a:noFill/>
        </p:spPr>
        <p:txBody>
          <a:bodyPr wrap="square">
            <a:spAutoFit/>
          </a:bodyPr>
          <a:lstStyle/>
          <a:p>
            <a:r>
              <a:rPr lang="en-US" sz="2500" i="1" dirty="0">
                <a:effectLst/>
                <a:latin typeface="Times New Roman" panose="02020603050405020304" pitchFamily="18" charset="0"/>
                <a:ea typeface="Times New Roman" panose="02020603050405020304" pitchFamily="18" charset="0"/>
              </a:rPr>
              <a:t>«</a:t>
            </a:r>
            <a:r>
              <a:rPr lang="en-US" sz="2500" b="1" i="1" dirty="0" err="1">
                <a:effectLst/>
                <a:latin typeface="Times New Roman" panose="02020603050405020304" pitchFamily="18" charset="0"/>
                <a:ea typeface="Times New Roman" panose="02020603050405020304" pitchFamily="18" charset="0"/>
              </a:rPr>
              <a:t>Первое</a:t>
            </a:r>
            <a:r>
              <a:rPr lang="en-US" sz="2500" b="1" i="1" dirty="0">
                <a:effectLst/>
                <a:latin typeface="Times New Roman" panose="02020603050405020304" pitchFamily="18" charset="0"/>
                <a:ea typeface="Times New Roman" panose="02020603050405020304" pitchFamily="18" charset="0"/>
              </a:rPr>
              <a:t> </a:t>
            </a:r>
            <a:r>
              <a:rPr lang="en-US" sz="2500" b="1" i="1" dirty="0" err="1">
                <a:effectLst/>
                <a:latin typeface="Times New Roman" panose="02020603050405020304" pitchFamily="18" charset="0"/>
                <a:ea typeface="Times New Roman" panose="02020603050405020304" pitchFamily="18" charset="0"/>
              </a:rPr>
              <a:t>условие</a:t>
            </a:r>
            <a:r>
              <a:rPr lang="en-US" sz="2500" b="1" i="1" dirty="0">
                <a:effectLst/>
                <a:latin typeface="Times New Roman" panose="02020603050405020304" pitchFamily="18" charset="0"/>
                <a:ea typeface="Times New Roman" panose="02020603050405020304" pitchFamily="18" charset="0"/>
              </a:rPr>
              <a:t> </a:t>
            </a:r>
            <a:r>
              <a:rPr lang="en-US" sz="2500" b="1" i="1" dirty="0" err="1">
                <a:effectLst/>
                <a:latin typeface="Times New Roman" panose="02020603050405020304" pitchFamily="18" charset="0"/>
                <a:ea typeface="Times New Roman" panose="02020603050405020304" pitchFamily="18" charset="0"/>
              </a:rPr>
              <a:t>суверенитета</a:t>
            </a:r>
            <a:r>
              <a:rPr lang="en-US" sz="2500" b="1" i="1" dirty="0">
                <a:effectLst/>
                <a:latin typeface="Times New Roman" panose="02020603050405020304" pitchFamily="18" charset="0"/>
                <a:ea typeface="Times New Roman" panose="02020603050405020304" pitchFamily="18" charset="0"/>
              </a:rPr>
              <a:t> и </a:t>
            </a:r>
            <a:r>
              <a:rPr lang="en-US" sz="2500" b="1" i="1" dirty="0" err="1">
                <a:effectLst/>
                <a:latin typeface="Times New Roman" panose="02020603050405020304" pitchFamily="18" charset="0"/>
                <a:ea typeface="Times New Roman" panose="02020603050405020304" pitchFamily="18" charset="0"/>
              </a:rPr>
              <a:t>независимости</a:t>
            </a:r>
            <a:r>
              <a:rPr lang="en-US" sz="2500" b="1" i="1" dirty="0">
                <a:effectLst/>
                <a:latin typeface="Times New Roman" panose="02020603050405020304" pitchFamily="18" charset="0"/>
                <a:ea typeface="Times New Roman" panose="02020603050405020304" pitchFamily="18" charset="0"/>
              </a:rPr>
              <a:t>: </a:t>
            </a:r>
            <a:r>
              <a:rPr lang="en-US" sz="2500" b="1" i="1" dirty="0" err="1">
                <a:effectLst/>
                <a:latin typeface="Times New Roman" panose="02020603050405020304" pitchFamily="18" charset="0"/>
                <a:ea typeface="Times New Roman" panose="02020603050405020304" pitchFamily="18" charset="0"/>
              </a:rPr>
              <a:t>народное</a:t>
            </a:r>
            <a:r>
              <a:rPr lang="en-US" sz="2500" b="1" i="1" dirty="0">
                <a:effectLst/>
                <a:latin typeface="Times New Roman" panose="02020603050405020304" pitchFamily="18" charset="0"/>
                <a:ea typeface="Times New Roman" panose="02020603050405020304" pitchFamily="18" charset="0"/>
              </a:rPr>
              <a:t> </a:t>
            </a:r>
            <a:r>
              <a:rPr lang="en-US" sz="2500" b="1" i="1" dirty="0" err="1">
                <a:effectLst/>
                <a:latin typeface="Times New Roman" panose="02020603050405020304" pitchFamily="18" charset="0"/>
                <a:ea typeface="Times New Roman" panose="02020603050405020304" pitchFamily="18" charset="0"/>
              </a:rPr>
              <a:t>единство</a:t>
            </a:r>
            <a:r>
              <a:rPr lang="en-US" sz="2500" b="1" i="1" dirty="0">
                <a:effectLst/>
                <a:latin typeface="Times New Roman" panose="02020603050405020304" pitchFamily="18" charset="0"/>
                <a:ea typeface="Times New Roman" panose="02020603050405020304" pitchFamily="18" charset="0"/>
              </a:rPr>
              <a:t>. </a:t>
            </a:r>
            <a:r>
              <a:rPr lang="ru-RU" sz="2500" b="1" i="1" dirty="0">
                <a:effectLst/>
                <a:latin typeface="Times New Roman" panose="02020603050405020304" pitchFamily="18" charset="0"/>
                <a:ea typeface="Times New Roman" panose="02020603050405020304" pitchFamily="18" charset="0"/>
              </a:rPr>
              <a:t>Мы, белорусы, всегда демонстрировали его в переломные моменты истории.</a:t>
            </a:r>
            <a:r>
              <a:rPr lang="ru-RU" sz="2500" dirty="0">
                <a:effectLst/>
                <a:latin typeface="Times New Roman" panose="02020603050405020304" pitchFamily="18" charset="0"/>
                <a:ea typeface="Times New Roman" panose="02020603050405020304" pitchFamily="18" charset="0"/>
              </a:rPr>
              <a:t> </a:t>
            </a:r>
            <a:r>
              <a:rPr lang="ru-RU" sz="2500" b="1" i="1" dirty="0">
                <a:effectLst/>
                <a:latin typeface="Times New Roman" panose="02020603050405020304" pitchFamily="18" charset="0"/>
                <a:ea typeface="Times New Roman" panose="02020603050405020304" pitchFamily="18" charset="0"/>
              </a:rPr>
              <a:t>Именно единство давало нам силы для победы над врагами и обстоятельствами…</a:t>
            </a:r>
            <a:r>
              <a:rPr lang="ru-RU" sz="2500" dirty="0">
                <a:effectLst/>
                <a:latin typeface="Times New Roman" panose="02020603050405020304" pitchFamily="18" charset="0"/>
                <a:ea typeface="Times New Roman" panose="02020603050405020304" pitchFamily="18" charset="0"/>
              </a:rPr>
              <a:t> </a:t>
            </a:r>
            <a:r>
              <a:rPr lang="ru-RU" sz="2500" i="1" dirty="0">
                <a:effectLst/>
                <a:latin typeface="Times New Roman" panose="02020603050405020304" pitchFamily="18" charset="0"/>
                <a:ea typeface="Times New Roman" panose="02020603050405020304" pitchFamily="18" charset="0"/>
              </a:rPr>
              <a:t>Так было в 1939-м прошлого века, когда воссоединились наши исторические земли, что было бы невозможно без стремления белорусов жить в одной семье. Так было в годы Великой Отечественной войны, когда оккупанты столкнулись с поистине всенародным сопротивлением… В тяжелое послевоенное время … белорусы всегда были едины перед лицом трудностей и вызовов»</a:t>
            </a:r>
            <a:r>
              <a:rPr lang="ru-RU" sz="2500" dirty="0">
                <a:latin typeface="Times New Roman" panose="02020603050405020304" pitchFamily="18" charset="0"/>
                <a:ea typeface="Times New Roman" panose="02020603050405020304" pitchFamily="18" charset="0"/>
              </a:rPr>
              <a:t>. </a:t>
            </a:r>
          </a:p>
          <a:p>
            <a:endParaRPr lang="ru-RU" sz="2400" dirty="0">
              <a:latin typeface="Times New Roman" panose="02020603050405020304" pitchFamily="18" charset="0"/>
              <a:ea typeface="Times New Roman" panose="02020603050405020304" pitchFamily="18" charset="0"/>
            </a:endParaRPr>
          </a:p>
          <a:p>
            <a:r>
              <a:rPr lang="ru-RU" sz="2400" dirty="0" err="1">
                <a:latin typeface="Times New Roman" panose="02020603050405020304" pitchFamily="18" charset="0"/>
                <a:ea typeface="Times New Roman" panose="02020603050405020304" pitchFamily="18" charset="0"/>
              </a:rPr>
              <a:t>А.Г.Лукашенко</a:t>
            </a:r>
            <a:r>
              <a:rPr lang="ru-RU" sz="2400" dirty="0">
                <a:latin typeface="Times New Roman" panose="02020603050405020304" pitchFamily="18" charset="0"/>
                <a:ea typeface="Times New Roman" panose="02020603050405020304" pitchFamily="18" charset="0"/>
              </a:rPr>
              <a:t>, </a:t>
            </a:r>
          </a:p>
          <a:p>
            <a:r>
              <a:rPr lang="ru-RU" sz="2400" dirty="0">
                <a:latin typeface="Times New Roman" panose="02020603050405020304" pitchFamily="18" charset="0"/>
                <a:ea typeface="Times New Roman" panose="02020603050405020304" pitchFamily="18" charset="0"/>
              </a:rPr>
              <a:t>31 марта 2023</a:t>
            </a:r>
            <a:r>
              <a:rPr lang="en-US" sz="2400" dirty="0">
                <a:latin typeface="Times New Roman" panose="02020603050405020304" pitchFamily="18" charset="0"/>
                <a:ea typeface="Times New Roman" panose="02020603050405020304" pitchFamily="18" charset="0"/>
              </a:rPr>
              <a:t> </a:t>
            </a:r>
            <a:r>
              <a:rPr lang="ru-RU" sz="2400" dirty="0">
                <a:latin typeface="Times New Roman" panose="02020603050405020304" pitchFamily="18" charset="0"/>
                <a:ea typeface="Times New Roman" panose="02020603050405020304" pitchFamily="18" charset="0"/>
              </a:rPr>
              <a:t>г., ежегодное Послание к белорусскому народу и Национальному собранию </a:t>
            </a:r>
            <a:r>
              <a:rPr lang="en-US" sz="2400" dirty="0" err="1">
                <a:latin typeface="Times New Roman" panose="02020603050405020304" pitchFamily="18" charset="0"/>
                <a:ea typeface="Times New Roman" panose="02020603050405020304" pitchFamily="18" charset="0"/>
              </a:rPr>
              <a:t>Республики</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Беларусь</a:t>
            </a:r>
            <a:r>
              <a:rPr lang="en-US" sz="2400" dirty="0">
                <a:latin typeface="Times New Roman" panose="02020603050405020304" pitchFamily="18" charset="0"/>
                <a:ea typeface="Times New Roman" panose="02020603050405020304" pitchFamily="18" charset="0"/>
              </a:rPr>
              <a:t>, </a:t>
            </a:r>
            <a:endParaRPr lang="ru-RU" sz="2400" dirty="0"/>
          </a:p>
        </p:txBody>
      </p:sp>
    </p:spTree>
    <p:extLst>
      <p:ext uri="{BB962C8B-B14F-4D97-AF65-F5344CB8AC3E}">
        <p14:creationId xmlns:p14="http://schemas.microsoft.com/office/powerpoint/2010/main" val="2016850985"/>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99456" y="548680"/>
            <a:ext cx="10801200" cy="5262979"/>
          </a:xfrm>
          <a:prstGeom prst="rect">
            <a:avLst/>
          </a:prstGeom>
        </p:spPr>
        <p:txBody>
          <a:bodyPr wrap="square">
            <a:spAutoFit/>
          </a:bodyPr>
          <a:lstStyle/>
          <a:p>
            <a:r>
              <a:rPr lang="ru-RU" sz="2800" dirty="0">
                <a:latin typeface="Arial" panose="020B0604020202020204" pitchFamily="34" charset="0"/>
                <a:cs typeface="Arial" panose="020B0604020202020204" pitchFamily="34" charset="0"/>
              </a:rPr>
              <a:t>Согласно польским источникам, в Западной Беларуси зафиксировано около 40 случаев сопротивления пограничных патрулей, а также бои в полосе Белорусского фронта под Кобрином, Гродно, Вильно и Белостоком. Наиболее упорные бои развернулись 20 – 21 сентября в Гродно, где 15-ый советский танковый корпус потерял 12 танков, 47 человек убитыми и 156 ранеными. В результате всей военной операции потери войск Белорусского фронта составили 490 погибших, 642 раненых и 13 пропавших без вести. В период с 17 по 30 сентября армии фронта интернировали и разоружили 60202 польских военнослужащих, среди которых было 2066 офицеров.</a:t>
            </a:r>
          </a:p>
        </p:txBody>
      </p:sp>
    </p:spTree>
    <p:extLst>
      <p:ext uri="{BB962C8B-B14F-4D97-AF65-F5344CB8AC3E}">
        <p14:creationId xmlns:p14="http://schemas.microsoft.com/office/powerpoint/2010/main" val="792801705"/>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334495" y="260648"/>
            <a:ext cx="5700085" cy="6001643"/>
          </a:xfrm>
          <a:prstGeom prst="rect">
            <a:avLst/>
          </a:prstGeom>
        </p:spPr>
        <p:txBody>
          <a:bodyPr wrap="square">
            <a:spAutoFit/>
          </a:bodyPr>
          <a:lstStyle/>
          <a:p>
            <a:r>
              <a:rPr lang="ru-RU" sz="2400" dirty="0">
                <a:latin typeface="Arial" panose="020B0604020202020204" pitchFamily="34" charset="0"/>
                <a:cs typeface="Arial" panose="020B0604020202020204" pitchFamily="34" charset="0"/>
              </a:rPr>
              <a:t>Преимущественно белорусский этнический состав населения </a:t>
            </a:r>
            <a:r>
              <a:rPr lang="ru-RU" sz="2400" dirty="0" err="1">
                <a:latin typeface="Arial" panose="020B0604020202020204" pitchFamily="34" charset="0"/>
                <a:cs typeface="Arial" panose="020B0604020202020204" pitchFamily="34" charset="0"/>
              </a:rPr>
              <a:t>западнобелорусского</a:t>
            </a:r>
            <a:r>
              <a:rPr lang="ru-RU" sz="2400" dirty="0">
                <a:latin typeface="Arial" panose="020B0604020202020204" pitchFamily="34" charset="0"/>
                <a:cs typeface="Arial" panose="020B0604020202020204" pitchFamily="34" charset="0"/>
              </a:rPr>
              <a:t> края, исторические традиции борьбы против чужой польской власти за национальное самоопределение, духовные связи со своими единокровными братьями на востоке во многом определили специфику объединительного процесса осени 1939 г. Большинство белорусов воспринимали тогдашние события как акт исторической справедливости, встречали Красную Армию как избавительницу от национального гнёта, цветами и хлебом-солью.</a:t>
            </a:r>
            <a:endParaRPr lang="en-US" sz="2400" dirty="0">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F0D4DBA4-FC71-4961-B61A-E64AFD843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548680"/>
            <a:ext cx="5978987" cy="4054501"/>
          </a:xfrm>
          <a:prstGeom prst="rect">
            <a:avLst/>
          </a:prstGeom>
        </p:spPr>
      </p:pic>
      <p:sp>
        <p:nvSpPr>
          <p:cNvPr id="5" name="TextBox 4">
            <a:extLst>
              <a:ext uri="{FF2B5EF4-FFF2-40B4-BE49-F238E27FC236}">
                <a16:creationId xmlns:a16="http://schemas.microsoft.com/office/drawing/2014/main" id="{D150F4EA-7326-4E2C-BACF-AE0B5C4B0B4D}"/>
              </a:ext>
            </a:extLst>
          </p:cNvPr>
          <p:cNvSpPr txBox="1"/>
          <p:nvPr/>
        </p:nvSpPr>
        <p:spPr>
          <a:xfrm>
            <a:off x="240227" y="5301208"/>
            <a:ext cx="6094268" cy="646331"/>
          </a:xfrm>
          <a:prstGeom prst="rect">
            <a:avLst/>
          </a:prstGeom>
          <a:noFill/>
        </p:spPr>
        <p:txBody>
          <a:bodyPr wrap="square">
            <a:spAutoFit/>
          </a:bodyPr>
          <a:lstStyle/>
          <a:p>
            <a:pPr algn="ctr"/>
            <a:r>
              <a:rPr lang="ru-RU" sz="1800" dirty="0">
                <a:latin typeface="+mn-lt"/>
              </a:rPr>
              <a:t>Местные жители приветствуют бойцов </a:t>
            </a:r>
          </a:p>
          <a:p>
            <a:pPr algn="ctr"/>
            <a:r>
              <a:rPr lang="ru-RU" sz="1800" dirty="0">
                <a:latin typeface="+mn-lt"/>
              </a:rPr>
              <a:t>Красной Армии. Молодечно. 19 сентября 1939 г.</a:t>
            </a:r>
            <a:endParaRPr lang="en-US" sz="1800" dirty="0">
              <a:latin typeface="+mn-lt"/>
            </a:endParaRPr>
          </a:p>
        </p:txBody>
      </p:sp>
    </p:spTree>
    <p:extLst>
      <p:ext uri="{BB962C8B-B14F-4D97-AF65-F5344CB8AC3E}">
        <p14:creationId xmlns:p14="http://schemas.microsoft.com/office/powerpoint/2010/main" val="1344929178"/>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id="{3E8E7CEC-1361-417B-BE24-DCFE05AE5B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55" y="188640"/>
            <a:ext cx="4645101" cy="6480720"/>
          </a:xfrm>
          <a:prstGeom prst="rect">
            <a:avLst/>
          </a:prstGeom>
        </p:spPr>
      </p:pic>
      <p:sp>
        <p:nvSpPr>
          <p:cNvPr id="8" name="TextBox 7">
            <a:extLst>
              <a:ext uri="{FF2B5EF4-FFF2-40B4-BE49-F238E27FC236}">
                <a16:creationId xmlns:a16="http://schemas.microsoft.com/office/drawing/2014/main" id="{078BA9DB-0DE7-4A0A-8EDB-D7C550BF2388}"/>
              </a:ext>
            </a:extLst>
          </p:cNvPr>
          <p:cNvSpPr txBox="1"/>
          <p:nvPr/>
        </p:nvSpPr>
        <p:spPr>
          <a:xfrm>
            <a:off x="5717654" y="5085184"/>
            <a:ext cx="6094268" cy="646331"/>
          </a:xfrm>
          <a:prstGeom prst="rect">
            <a:avLst/>
          </a:prstGeom>
          <a:noFill/>
        </p:spPr>
        <p:txBody>
          <a:bodyPr wrap="square">
            <a:spAutoFit/>
          </a:bodyPr>
          <a:lstStyle/>
          <a:p>
            <a:pPr algn="ctr"/>
            <a:r>
              <a:rPr lang="be-BY" dirty="0">
                <a:latin typeface="+mn-lt"/>
              </a:rPr>
              <a:t>г. Дятлово, </a:t>
            </a:r>
          </a:p>
          <a:p>
            <a:pPr algn="ctr"/>
            <a:r>
              <a:rPr lang="be-BY" sz="1800" dirty="0">
                <a:latin typeface="+mn-lt"/>
              </a:rPr>
              <a:t>Пло</a:t>
            </a:r>
            <a:r>
              <a:rPr lang="ru-RU" sz="1800" dirty="0">
                <a:latin typeface="+mn-lt"/>
              </a:rPr>
              <a:t>щ</a:t>
            </a:r>
            <a:r>
              <a:rPr lang="be-BY" sz="1800" dirty="0">
                <a:latin typeface="+mn-lt"/>
              </a:rPr>
              <a:t>адь 17 сентября</a:t>
            </a:r>
            <a:endParaRPr lang="en-US" sz="1800" dirty="0">
              <a:latin typeface="+mn-lt"/>
            </a:endParaRPr>
          </a:p>
        </p:txBody>
      </p:sp>
      <p:pic>
        <p:nvPicPr>
          <p:cNvPr id="3" name="Рисунок 2" descr="Изображение выглядит как на открытом воздухе, небо, растение, строительство&#10;&#10;Автоматически созданное описание">
            <a:extLst>
              <a:ext uri="{FF2B5EF4-FFF2-40B4-BE49-F238E27FC236}">
                <a16:creationId xmlns:a16="http://schemas.microsoft.com/office/drawing/2014/main" id="{852F0CA9-B3D7-4F00-A5C0-9DACB723D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3612" y="980728"/>
            <a:ext cx="7099052" cy="3993217"/>
          </a:xfrm>
          <a:prstGeom prst="rect">
            <a:avLst/>
          </a:prstGeom>
        </p:spPr>
      </p:pic>
    </p:spTree>
    <p:extLst>
      <p:ext uri="{BB962C8B-B14F-4D97-AF65-F5344CB8AC3E}">
        <p14:creationId xmlns:p14="http://schemas.microsoft.com/office/powerpoint/2010/main" val="3670904301"/>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591944" y="188640"/>
            <a:ext cx="6151690" cy="6370975"/>
          </a:xfrm>
          <a:prstGeom prst="rect">
            <a:avLst/>
          </a:prstGeom>
        </p:spPr>
        <p:txBody>
          <a:bodyPr wrap="square">
            <a:spAutoFit/>
          </a:bodyPr>
          <a:lstStyle/>
          <a:p>
            <a:r>
              <a:rPr lang="ru-RU" sz="2400" b="1" dirty="0">
                <a:latin typeface="Arial" panose="020B0604020202020204" pitchFamily="34" charset="0"/>
                <a:cs typeface="Arial" panose="020B0604020202020204" pitchFamily="34" charset="0"/>
              </a:rPr>
              <a:t>Выборы в Народное Собрание Западной Беларуси проводились на основе всеобщего прямого и равного избирательного права при тайном голосовании</a:t>
            </a:r>
            <a:r>
              <a:rPr lang="ru-RU" sz="2400" dirty="0">
                <a:latin typeface="Arial" panose="020B0604020202020204" pitchFamily="34" charset="0"/>
                <a:cs typeface="Arial" panose="020B0604020202020204" pitchFamily="34" charset="0"/>
              </a:rPr>
              <a:t>. Правом выбора в Народные Собрания пользовались все граждане мужского и женского пола, которые достигли 18 лет, независимо от расовой и национальной принадлежности, вероисповедания, образовательного ценза, социального происхождения, имущественного положения и прошлой деятельности. </a:t>
            </a:r>
            <a:r>
              <a:rPr lang="ru-RU" sz="2400" b="1" dirty="0">
                <a:latin typeface="Arial" panose="020B0604020202020204" pitchFamily="34" charset="0"/>
                <a:cs typeface="Arial" panose="020B0604020202020204" pitchFamily="34" charset="0"/>
              </a:rPr>
              <a:t>По сравнению с избирательным законом Польши 1935 г. выборы в Народное Собрание носили более демократичный характер.</a:t>
            </a:r>
          </a:p>
        </p:txBody>
      </p:sp>
      <p:pic>
        <p:nvPicPr>
          <p:cNvPr id="3" name="Picture 2" descr="F:\4п-1-13811-048.tif">
            <a:extLst>
              <a:ext uri="{FF2B5EF4-FFF2-40B4-BE49-F238E27FC236}">
                <a16:creationId xmlns:a16="http://schemas.microsoft.com/office/drawing/2014/main" id="{6285E7AD-5482-478D-9F3E-D2292BEFC203}"/>
              </a:ext>
            </a:extLst>
          </p:cNvPr>
          <p:cNvPicPr>
            <a:picLocks noChangeAspect="1" noChangeArrowheads="1"/>
          </p:cNvPicPr>
          <p:nvPr/>
        </p:nvPicPr>
        <p:blipFill rotWithShape="1">
          <a:blip r:embed="rId2" cstate="print"/>
          <a:srcRect l="5444" t="1298" r="3434" b="2625"/>
          <a:stretch/>
        </p:blipFill>
        <p:spPr bwMode="auto">
          <a:xfrm>
            <a:off x="1719413" y="188640"/>
            <a:ext cx="1981411" cy="3453010"/>
          </a:xfrm>
          <a:prstGeom prst="rect">
            <a:avLst/>
          </a:prstGeom>
          <a:noFill/>
        </p:spPr>
      </p:pic>
      <p:pic>
        <p:nvPicPr>
          <p:cNvPr id="5" name="Picture 2" descr="F:\Раздел 2\6.jpg">
            <a:extLst>
              <a:ext uri="{FF2B5EF4-FFF2-40B4-BE49-F238E27FC236}">
                <a16:creationId xmlns:a16="http://schemas.microsoft.com/office/drawing/2014/main" id="{B4EBDC90-5607-47E7-A9ED-312AB707E17C}"/>
              </a:ext>
            </a:extLst>
          </p:cNvPr>
          <p:cNvPicPr>
            <a:picLocks noChangeAspect="1" noChangeArrowheads="1"/>
          </p:cNvPicPr>
          <p:nvPr/>
        </p:nvPicPr>
        <p:blipFill>
          <a:blip r:embed="rId3"/>
          <a:srcRect/>
          <a:stretch>
            <a:fillRect/>
          </a:stretch>
        </p:blipFill>
        <p:spPr bwMode="auto">
          <a:xfrm>
            <a:off x="473502" y="3767789"/>
            <a:ext cx="4473234" cy="2901571"/>
          </a:xfrm>
          <a:prstGeom prst="rect">
            <a:avLst/>
          </a:prstGeom>
          <a:noFill/>
        </p:spPr>
      </p:pic>
    </p:spTree>
    <p:extLst>
      <p:ext uri="{BB962C8B-B14F-4D97-AF65-F5344CB8AC3E}">
        <p14:creationId xmlns:p14="http://schemas.microsoft.com/office/powerpoint/2010/main" val="2498567972"/>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A13B98-D9AA-4011-84A8-274391BE4182}"/>
              </a:ext>
            </a:extLst>
          </p:cNvPr>
          <p:cNvSpPr txBox="1"/>
          <p:nvPr/>
        </p:nvSpPr>
        <p:spPr>
          <a:xfrm>
            <a:off x="6312024" y="149630"/>
            <a:ext cx="5544616" cy="4893647"/>
          </a:xfrm>
          <a:prstGeom prst="rect">
            <a:avLst/>
          </a:prstGeom>
          <a:noFill/>
        </p:spPr>
        <p:txBody>
          <a:bodyPr wrap="square">
            <a:spAutoFit/>
          </a:bodyPr>
          <a:lstStyle/>
          <a:p>
            <a:r>
              <a:rPr lang="ru-RU" sz="2400" dirty="0">
                <a:latin typeface="Arial" panose="020B0604020202020204" pitchFamily="34" charset="0"/>
                <a:cs typeface="Arial" panose="020B0604020202020204" pitchFamily="34" charset="0"/>
              </a:rPr>
              <a:t>В выборах 22 октября 1939 г. из общего количества 2763191 избирателя в голосовании участвовали 96,71 %. За выдвинутых кандидатов проголосовали 90,7 % избирателей. Против проголосовали 247245 избирателей, признаны недействительными 14932 бюллетеня. </a:t>
            </a:r>
          </a:p>
          <a:p>
            <a:r>
              <a:rPr lang="ru-RU" sz="2400" dirty="0">
                <a:latin typeface="Arial" panose="020B0604020202020204" pitchFamily="34" charset="0"/>
                <a:cs typeface="Arial" panose="020B0604020202020204" pitchFamily="34" charset="0"/>
              </a:rPr>
              <a:t>В 2-х избирательных округах Высоко-Мазовецкого уезда кандидаты не получили большинства голосов и выборы были проведены повторно.</a:t>
            </a:r>
          </a:p>
        </p:txBody>
      </p:sp>
      <p:pic>
        <p:nvPicPr>
          <p:cNvPr id="6" name="Picture 2" descr="E:\Беларусь\2 Літвін, Кузьменко\Фото Раздел2\Глава 4\3.TIF">
            <a:extLst>
              <a:ext uri="{FF2B5EF4-FFF2-40B4-BE49-F238E27FC236}">
                <a16:creationId xmlns:a16="http://schemas.microsoft.com/office/drawing/2014/main" id="{6A6D9750-080E-4C1E-B188-7F108E1A5D0A}"/>
              </a:ext>
            </a:extLst>
          </p:cNvPr>
          <p:cNvPicPr>
            <a:picLocks noChangeAspect="1" noChangeArrowheads="1" noCrop="1"/>
          </p:cNvPicPr>
          <p:nvPr/>
        </p:nvPicPr>
        <p:blipFill>
          <a:blip r:embed="rId2" cstate="print"/>
          <a:srcRect/>
          <a:stretch>
            <a:fillRect/>
          </a:stretch>
        </p:blipFill>
        <p:spPr bwMode="auto">
          <a:xfrm>
            <a:off x="649803" y="64900"/>
            <a:ext cx="4798125" cy="3031172"/>
          </a:xfrm>
          <a:prstGeom prst="rect">
            <a:avLst/>
          </a:prstGeom>
          <a:noFill/>
        </p:spPr>
      </p:pic>
      <p:sp>
        <p:nvSpPr>
          <p:cNvPr id="8" name="TextBox 7">
            <a:extLst>
              <a:ext uri="{FF2B5EF4-FFF2-40B4-BE49-F238E27FC236}">
                <a16:creationId xmlns:a16="http://schemas.microsoft.com/office/drawing/2014/main" id="{A65039E0-965C-4E85-BDEF-D2E39EC9567F}"/>
              </a:ext>
            </a:extLst>
          </p:cNvPr>
          <p:cNvSpPr txBox="1"/>
          <p:nvPr/>
        </p:nvSpPr>
        <p:spPr>
          <a:xfrm>
            <a:off x="-40677" y="3096072"/>
            <a:ext cx="6094268" cy="615553"/>
          </a:xfrm>
          <a:prstGeom prst="rect">
            <a:avLst/>
          </a:prstGeom>
          <a:noFill/>
        </p:spPr>
        <p:txBody>
          <a:bodyPr wrap="square">
            <a:spAutoFit/>
          </a:bodyPr>
          <a:lstStyle/>
          <a:p>
            <a:pPr marL="0" algn="ctr">
              <a:buNone/>
            </a:pPr>
            <a:r>
              <a:rPr lang="ru-RU" sz="1700" dirty="0">
                <a:latin typeface="Arial" panose="020B0604020202020204" pitchFamily="34" charset="0"/>
                <a:cs typeface="Arial" panose="020B0604020202020204" pitchFamily="34" charset="0"/>
              </a:rPr>
              <a:t>Избирательный участок во время выборов в Народное Собрание Западной Беларуси. Несвиж, октябрь 1939 г.</a:t>
            </a:r>
          </a:p>
        </p:txBody>
      </p:sp>
      <p:pic>
        <p:nvPicPr>
          <p:cNvPr id="9" name="Picture 2" descr="E:\Фотаархіў\Фота\ЗБ-БССР\9.jpg">
            <a:extLst>
              <a:ext uri="{FF2B5EF4-FFF2-40B4-BE49-F238E27FC236}">
                <a16:creationId xmlns:a16="http://schemas.microsoft.com/office/drawing/2014/main" id="{74648455-FB8E-475A-AE81-96801F179A5D}"/>
              </a:ext>
            </a:extLst>
          </p:cNvPr>
          <p:cNvPicPr>
            <a:picLocks noChangeAspect="1" noChangeArrowheads="1"/>
          </p:cNvPicPr>
          <p:nvPr/>
        </p:nvPicPr>
        <p:blipFill>
          <a:blip r:embed="rId3"/>
          <a:srcRect/>
          <a:stretch>
            <a:fillRect/>
          </a:stretch>
        </p:blipFill>
        <p:spPr bwMode="auto">
          <a:xfrm>
            <a:off x="214672" y="3824032"/>
            <a:ext cx="4477172" cy="2884338"/>
          </a:xfrm>
          <a:prstGeom prst="rect">
            <a:avLst/>
          </a:prstGeom>
          <a:noFill/>
        </p:spPr>
      </p:pic>
      <p:sp>
        <p:nvSpPr>
          <p:cNvPr id="11" name="TextBox 10">
            <a:extLst>
              <a:ext uri="{FF2B5EF4-FFF2-40B4-BE49-F238E27FC236}">
                <a16:creationId xmlns:a16="http://schemas.microsoft.com/office/drawing/2014/main" id="{F4C05309-372A-4056-AC09-C51CC97C40A9}"/>
              </a:ext>
            </a:extLst>
          </p:cNvPr>
          <p:cNvSpPr txBox="1"/>
          <p:nvPr/>
        </p:nvSpPr>
        <p:spPr>
          <a:xfrm>
            <a:off x="4799856" y="5508041"/>
            <a:ext cx="5904656" cy="1138773"/>
          </a:xfrm>
          <a:prstGeom prst="rect">
            <a:avLst/>
          </a:prstGeom>
          <a:noFill/>
        </p:spPr>
        <p:txBody>
          <a:bodyPr wrap="square">
            <a:spAutoFit/>
          </a:bodyPr>
          <a:lstStyle/>
          <a:p>
            <a:pPr marL="0" algn="ctr">
              <a:buNone/>
            </a:pPr>
            <a:r>
              <a:rPr lang="ru-RU" sz="1700" dirty="0">
                <a:latin typeface="Arial" panose="020B0604020202020204" pitchFamily="34" charset="0"/>
                <a:cs typeface="Arial" panose="020B0604020202020204" pitchFamily="34" charset="0"/>
              </a:rPr>
              <a:t>Крестьяне д. </a:t>
            </a:r>
            <a:r>
              <a:rPr lang="ru-RU" sz="1700" dirty="0" err="1">
                <a:latin typeface="Arial" panose="020B0604020202020204" pitchFamily="34" charset="0"/>
                <a:cs typeface="Arial" panose="020B0604020202020204" pitchFamily="34" charset="0"/>
              </a:rPr>
              <a:t>Пераходы</a:t>
            </a:r>
            <a:r>
              <a:rPr lang="ru-RU" sz="1700" dirty="0">
                <a:latin typeface="Arial" panose="020B0604020202020204" pitchFamily="34" charset="0"/>
                <a:cs typeface="Arial" panose="020B0604020202020204" pitchFamily="34" charset="0"/>
              </a:rPr>
              <a:t> </a:t>
            </a:r>
            <a:r>
              <a:rPr lang="ru-RU" sz="1700" dirty="0" err="1">
                <a:latin typeface="Arial" panose="020B0604020202020204" pitchFamily="34" charset="0"/>
                <a:cs typeface="Arial" panose="020B0604020202020204" pitchFamily="34" charset="0"/>
              </a:rPr>
              <a:t>Белостокского</a:t>
            </a:r>
            <a:r>
              <a:rPr lang="ru-RU" sz="1700" dirty="0">
                <a:latin typeface="Arial" panose="020B0604020202020204" pitchFamily="34" charset="0"/>
                <a:cs typeface="Arial" panose="020B0604020202020204" pitchFamily="34" charset="0"/>
              </a:rPr>
              <a:t> повета на избирательном участке во время выборов в Народное Собрание Западной Беларуси. </a:t>
            </a:r>
          </a:p>
          <a:p>
            <a:pPr marL="0" algn="ctr">
              <a:buNone/>
            </a:pPr>
            <a:r>
              <a:rPr lang="ru-RU" sz="1700" dirty="0">
                <a:latin typeface="Arial" panose="020B0604020202020204" pitchFamily="34" charset="0"/>
                <a:cs typeface="Arial" panose="020B0604020202020204" pitchFamily="34" charset="0"/>
              </a:rPr>
              <a:t>22 октября 1939 г</a:t>
            </a:r>
            <a:r>
              <a:rPr lang="ru-RU" sz="1700" dirty="0"/>
              <a:t>.</a:t>
            </a:r>
          </a:p>
        </p:txBody>
      </p:sp>
    </p:spTree>
    <p:extLst>
      <p:ext uri="{BB962C8B-B14F-4D97-AF65-F5344CB8AC3E}">
        <p14:creationId xmlns:p14="http://schemas.microsoft.com/office/powerpoint/2010/main" val="1338965272"/>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871864" y="366623"/>
            <a:ext cx="7200800" cy="6124754"/>
          </a:xfrm>
          <a:prstGeom prst="rect">
            <a:avLst/>
          </a:prstGeom>
        </p:spPr>
        <p:txBody>
          <a:bodyPr wrap="square">
            <a:spAutoFit/>
          </a:bodyPr>
          <a:lstStyle/>
          <a:p>
            <a:r>
              <a:rPr lang="ru-RU" sz="2800" dirty="0">
                <a:latin typeface="Arial" panose="020B0604020202020204" pitchFamily="34" charset="0"/>
                <a:cs typeface="Arial" panose="020B0604020202020204" pitchFamily="34" charset="0"/>
              </a:rPr>
              <a:t>Работа Народного Собрания Западной Беларуси началась 28 октября 1939 г. в Белостоке. Присутствовали все выбранные депутаты. Среди них было: 563 крестьян, 197 рабочих, 12 представителей интеллигенции, 29 служащих, 25 кустарей, по национальному составу – 621 белорус, 127 поляков, 72 еврея, 53 украинца, 43 русских и 10 представителей других национальностей. </a:t>
            </a:r>
          </a:p>
          <a:p>
            <a:r>
              <a:rPr lang="ru-RU" sz="2800" dirty="0">
                <a:latin typeface="Arial" panose="020B0604020202020204" pitchFamily="34" charset="0"/>
                <a:cs typeface="Arial" panose="020B0604020202020204" pitchFamily="34" charset="0"/>
              </a:rPr>
              <a:t>Как видим, </a:t>
            </a:r>
            <a:r>
              <a:rPr lang="ru-RU" sz="2800" b="1" dirty="0">
                <a:latin typeface="Arial" panose="020B0604020202020204" pitchFamily="34" charset="0"/>
                <a:cs typeface="Arial" panose="020B0604020202020204" pitchFamily="34" charset="0"/>
              </a:rPr>
              <a:t>состав депутатов отражал социальную и национальную структуру населения края</a:t>
            </a:r>
            <a:r>
              <a:rPr lang="ru-RU"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pic>
        <p:nvPicPr>
          <p:cNvPr id="3" name="Picture 4" descr="E:\Фотаархіў\Фота\ЗБ-БССР\11.jpg">
            <a:extLst>
              <a:ext uri="{FF2B5EF4-FFF2-40B4-BE49-F238E27FC236}">
                <a16:creationId xmlns:a16="http://schemas.microsoft.com/office/drawing/2014/main" id="{2E81B686-1533-49A3-B778-F9CE98E0FA0C}"/>
              </a:ext>
            </a:extLst>
          </p:cNvPr>
          <p:cNvPicPr>
            <a:picLocks noChangeAspect="1" noChangeArrowheads="1"/>
          </p:cNvPicPr>
          <p:nvPr/>
        </p:nvPicPr>
        <p:blipFill>
          <a:blip r:embed="rId2"/>
          <a:srcRect t="7338" r="2248"/>
          <a:stretch>
            <a:fillRect/>
          </a:stretch>
        </p:blipFill>
        <p:spPr bwMode="auto">
          <a:xfrm>
            <a:off x="479376" y="260648"/>
            <a:ext cx="4051968" cy="2501212"/>
          </a:xfrm>
          <a:prstGeom prst="rect">
            <a:avLst/>
          </a:prstGeom>
          <a:noFill/>
        </p:spPr>
      </p:pic>
      <p:pic>
        <p:nvPicPr>
          <p:cNvPr id="5" name="Picture 2" descr="F:\Раздел 2\7.jpg">
            <a:extLst>
              <a:ext uri="{FF2B5EF4-FFF2-40B4-BE49-F238E27FC236}">
                <a16:creationId xmlns:a16="http://schemas.microsoft.com/office/drawing/2014/main" id="{3B59D992-0E4D-4A35-8980-F34E69969101}"/>
              </a:ext>
            </a:extLst>
          </p:cNvPr>
          <p:cNvPicPr>
            <a:picLocks noChangeAspect="1" noChangeArrowheads="1"/>
          </p:cNvPicPr>
          <p:nvPr/>
        </p:nvPicPr>
        <p:blipFill>
          <a:blip r:embed="rId3"/>
          <a:srcRect/>
          <a:stretch>
            <a:fillRect/>
          </a:stretch>
        </p:blipFill>
        <p:spPr bwMode="auto">
          <a:xfrm>
            <a:off x="407368" y="2996952"/>
            <a:ext cx="4123976" cy="2800229"/>
          </a:xfrm>
          <a:prstGeom prst="rect">
            <a:avLst/>
          </a:prstGeom>
          <a:noFill/>
        </p:spPr>
      </p:pic>
      <p:sp>
        <p:nvSpPr>
          <p:cNvPr id="6" name="TextBox 5">
            <a:extLst>
              <a:ext uri="{FF2B5EF4-FFF2-40B4-BE49-F238E27FC236}">
                <a16:creationId xmlns:a16="http://schemas.microsoft.com/office/drawing/2014/main" id="{41AB11B9-0234-4291-9F16-B49671CAB3BB}"/>
              </a:ext>
            </a:extLst>
          </p:cNvPr>
          <p:cNvSpPr txBox="1"/>
          <p:nvPr/>
        </p:nvSpPr>
        <p:spPr>
          <a:xfrm>
            <a:off x="263352" y="5876313"/>
            <a:ext cx="4392488" cy="784830"/>
          </a:xfrm>
          <a:prstGeom prst="rect">
            <a:avLst/>
          </a:prstGeom>
          <a:noFill/>
        </p:spPr>
        <p:txBody>
          <a:bodyPr wrap="square">
            <a:spAutoFit/>
          </a:bodyPr>
          <a:lstStyle/>
          <a:p>
            <a:pPr marL="0" algn="ctr">
              <a:buNone/>
            </a:pPr>
            <a:r>
              <a:rPr lang="be-BY" sz="1500" dirty="0">
                <a:latin typeface="Arial" panose="020B0604020202020204" pitchFamily="34" charset="0"/>
                <a:cs typeface="Arial" panose="020B0604020202020204" pitchFamily="34" charset="0"/>
              </a:rPr>
              <a:t>Участники Народного Собрания </a:t>
            </a:r>
          </a:p>
          <a:p>
            <a:pPr marL="0" algn="ctr">
              <a:buNone/>
            </a:pPr>
            <a:r>
              <a:rPr lang="be-BY" sz="1500" dirty="0">
                <a:latin typeface="Arial" panose="020B0604020202020204" pitchFamily="34" charset="0"/>
                <a:cs typeface="Arial" panose="020B0604020202020204" pitchFamily="34" charset="0"/>
              </a:rPr>
              <a:t>Западной Беларуси 28 – 30 октября 1939 г.</a:t>
            </a:r>
          </a:p>
          <a:p>
            <a:pPr marL="0" algn="ctr">
              <a:buNone/>
            </a:pPr>
            <a:r>
              <a:rPr lang="be-BY" sz="1500" dirty="0">
                <a:latin typeface="Arial" panose="020B0604020202020204" pitchFamily="34" charset="0"/>
                <a:cs typeface="Arial" panose="020B0604020202020204" pitchFamily="34" charset="0"/>
              </a:rPr>
              <a:t> в Белостоке</a:t>
            </a:r>
            <a:endParaRPr lang="ru-RU"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2444342"/>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15880" y="181957"/>
            <a:ext cx="6984776" cy="6494085"/>
          </a:xfrm>
          <a:prstGeom prst="rect">
            <a:avLst/>
          </a:prstGeom>
        </p:spPr>
        <p:txBody>
          <a:bodyPr wrap="square">
            <a:spAutoFit/>
          </a:bodyPr>
          <a:lstStyle/>
          <a:p>
            <a:pPr lvl="0"/>
            <a:r>
              <a:rPr lang="ru-RU" sz="2600" dirty="0">
                <a:solidFill>
                  <a:srgbClr val="FFFFFF"/>
                </a:solidFill>
                <a:latin typeface="Arial" panose="020B0604020202020204" pitchFamily="34" charset="0"/>
                <a:cs typeface="Arial" panose="020B0604020202020204" pitchFamily="34" charset="0"/>
              </a:rPr>
              <a:t>Единогласно были приняты декларации об установлении советской власти, о вхождении Западной Беларуси в состав БССР, о конфискации помещичьих земель, о национализации банков и крупной промышленности. </a:t>
            </a:r>
            <a:r>
              <a:rPr lang="ru-RU" sz="2600" dirty="0">
                <a:latin typeface="+mn-lt"/>
              </a:rPr>
              <a:t>Народное собрание 29 октября 1939 г. постановило: «</a:t>
            </a:r>
            <a:r>
              <a:rPr lang="ru-RU" sz="2600" b="1" dirty="0">
                <a:latin typeface="+mn-lt"/>
              </a:rPr>
              <a:t>Просить Верховный Совет Союза Советских Социалистических Республик принять Западную Беларусь в состав Советского Союза и Белорусской Советской Социалистической Республики, сплотить белорусский народ в единое государство и положить тем самым конец разобщению белорусского народа</a:t>
            </a:r>
            <a:r>
              <a:rPr lang="ru-RU" sz="2600" dirty="0">
                <a:latin typeface="+mn-lt"/>
              </a:rPr>
              <a:t>».</a:t>
            </a:r>
            <a:r>
              <a:rPr lang="ru-RU" sz="2600" dirty="0">
                <a:solidFill>
                  <a:srgbClr val="FFFFFF"/>
                </a:solidFill>
                <a:latin typeface="+mn-lt"/>
                <a:cs typeface="Arial" panose="020B0604020202020204" pitchFamily="34" charset="0"/>
              </a:rPr>
              <a:t> </a:t>
            </a:r>
            <a:endParaRPr lang="en-US" sz="2600" dirty="0">
              <a:solidFill>
                <a:srgbClr val="FFFFFF"/>
              </a:solidFill>
              <a:latin typeface="+mn-lt"/>
              <a:cs typeface="Arial" panose="020B0604020202020204" pitchFamily="34" charset="0"/>
            </a:endParaRPr>
          </a:p>
        </p:txBody>
      </p:sp>
      <p:pic>
        <p:nvPicPr>
          <p:cNvPr id="3" name="Picture 2" descr="E:\Фотаархіў\Фота\ЗБ-БССР\5.jpg">
            <a:extLst>
              <a:ext uri="{FF2B5EF4-FFF2-40B4-BE49-F238E27FC236}">
                <a16:creationId xmlns:a16="http://schemas.microsoft.com/office/drawing/2014/main" id="{758C9C6D-7E98-4331-9C81-D687F056EEBE}"/>
              </a:ext>
            </a:extLst>
          </p:cNvPr>
          <p:cNvPicPr>
            <a:picLocks noChangeAspect="1" noChangeArrowheads="1"/>
          </p:cNvPicPr>
          <p:nvPr/>
        </p:nvPicPr>
        <p:blipFill>
          <a:blip r:embed="rId2"/>
          <a:srcRect/>
          <a:stretch>
            <a:fillRect/>
          </a:stretch>
        </p:blipFill>
        <p:spPr bwMode="auto">
          <a:xfrm>
            <a:off x="211529" y="1196752"/>
            <a:ext cx="4613784" cy="3069941"/>
          </a:xfrm>
          <a:prstGeom prst="rect">
            <a:avLst/>
          </a:prstGeom>
          <a:noFill/>
        </p:spPr>
      </p:pic>
      <p:sp>
        <p:nvSpPr>
          <p:cNvPr id="5" name="TextBox 4">
            <a:extLst>
              <a:ext uri="{FF2B5EF4-FFF2-40B4-BE49-F238E27FC236}">
                <a16:creationId xmlns:a16="http://schemas.microsoft.com/office/drawing/2014/main" id="{368B02E3-C2DF-4FFC-A5D9-16856A8F6F9E}"/>
              </a:ext>
            </a:extLst>
          </p:cNvPr>
          <p:cNvSpPr txBox="1"/>
          <p:nvPr/>
        </p:nvSpPr>
        <p:spPr>
          <a:xfrm>
            <a:off x="558363" y="4509120"/>
            <a:ext cx="3920116" cy="646331"/>
          </a:xfrm>
          <a:prstGeom prst="rect">
            <a:avLst/>
          </a:prstGeom>
          <a:noFill/>
        </p:spPr>
        <p:txBody>
          <a:bodyPr wrap="square">
            <a:spAutoFit/>
          </a:bodyPr>
          <a:lstStyle/>
          <a:p>
            <a:pPr marL="0" algn="ctr">
              <a:buNone/>
            </a:pPr>
            <a:r>
              <a:rPr lang="be-BY" sz="1800" dirty="0">
                <a:latin typeface="Arial" panose="020B0604020202020204" pitchFamily="34" charset="0"/>
                <a:cs typeface="Arial" panose="020B0604020202020204" pitchFamily="34" charset="0"/>
              </a:rPr>
              <a:t>Одна из улиц Белостока. </a:t>
            </a:r>
          </a:p>
          <a:p>
            <a:pPr marL="0" algn="ctr">
              <a:buNone/>
            </a:pPr>
            <a:r>
              <a:rPr lang="be-BY" sz="1800" dirty="0">
                <a:latin typeface="Arial" panose="020B0604020202020204" pitchFamily="34" charset="0"/>
                <a:cs typeface="Arial" panose="020B0604020202020204" pitchFamily="34" charset="0"/>
              </a:rPr>
              <a:t>Октябрь 1939 г.</a:t>
            </a:r>
            <a:endParaRPr lang="ru-R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0775526"/>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36" y="192543"/>
            <a:ext cx="8268791" cy="6472913"/>
          </a:xfrm>
          <a:prstGeom prst="rect">
            <a:avLst/>
          </a:prstGeom>
        </p:spPr>
      </p:pic>
      <p:pic>
        <p:nvPicPr>
          <p:cNvPr id="3" name="Picture 3" descr="E:\Фотаархіў\Фота\ЗБ-БССР\12.jpg">
            <a:extLst>
              <a:ext uri="{FF2B5EF4-FFF2-40B4-BE49-F238E27FC236}">
                <a16:creationId xmlns:a16="http://schemas.microsoft.com/office/drawing/2014/main" id="{6A2B10BF-B169-44E7-A7D0-D925F2FEBEB9}"/>
              </a:ext>
            </a:extLst>
          </p:cNvPr>
          <p:cNvPicPr>
            <a:picLocks noChangeAspect="1" noChangeArrowheads="1"/>
          </p:cNvPicPr>
          <p:nvPr/>
        </p:nvPicPr>
        <p:blipFill>
          <a:blip r:embed="rId3"/>
          <a:srcRect/>
          <a:stretch>
            <a:fillRect/>
          </a:stretch>
        </p:blipFill>
        <p:spPr bwMode="auto">
          <a:xfrm>
            <a:off x="8750002" y="223522"/>
            <a:ext cx="3250654" cy="2302546"/>
          </a:xfrm>
          <a:prstGeom prst="rect">
            <a:avLst/>
          </a:prstGeom>
          <a:noFill/>
        </p:spPr>
      </p:pic>
      <p:pic>
        <p:nvPicPr>
          <p:cNvPr id="5" name="Picture 5" descr="E:\Фотаархіў\Фота\ЗБ-БССР\14.jpg">
            <a:extLst>
              <a:ext uri="{FF2B5EF4-FFF2-40B4-BE49-F238E27FC236}">
                <a16:creationId xmlns:a16="http://schemas.microsoft.com/office/drawing/2014/main" id="{6065D3BD-E867-4BC7-BA4F-4658B423631B}"/>
              </a:ext>
            </a:extLst>
          </p:cNvPr>
          <p:cNvPicPr>
            <a:picLocks noChangeAspect="1" noChangeArrowheads="1"/>
          </p:cNvPicPr>
          <p:nvPr/>
        </p:nvPicPr>
        <p:blipFill>
          <a:blip r:embed="rId4"/>
          <a:srcRect t="20370"/>
          <a:stretch>
            <a:fillRect/>
          </a:stretch>
        </p:blipFill>
        <p:spPr bwMode="auto">
          <a:xfrm>
            <a:off x="8754063" y="2708920"/>
            <a:ext cx="3250655" cy="2216354"/>
          </a:xfrm>
          <a:prstGeom prst="rect">
            <a:avLst/>
          </a:prstGeom>
          <a:noFill/>
        </p:spPr>
      </p:pic>
      <p:sp>
        <p:nvSpPr>
          <p:cNvPr id="6" name="TextBox 5">
            <a:extLst>
              <a:ext uri="{FF2B5EF4-FFF2-40B4-BE49-F238E27FC236}">
                <a16:creationId xmlns:a16="http://schemas.microsoft.com/office/drawing/2014/main" id="{43A08F58-F594-4A79-9624-F071C800F1F0}"/>
              </a:ext>
            </a:extLst>
          </p:cNvPr>
          <p:cNvSpPr txBox="1"/>
          <p:nvPr/>
        </p:nvSpPr>
        <p:spPr>
          <a:xfrm>
            <a:off x="8560817" y="5108126"/>
            <a:ext cx="3580337" cy="1338828"/>
          </a:xfrm>
          <a:prstGeom prst="rect">
            <a:avLst/>
          </a:prstGeom>
          <a:noFill/>
        </p:spPr>
        <p:txBody>
          <a:bodyPr wrap="square">
            <a:spAutoFit/>
          </a:bodyPr>
          <a:lstStyle/>
          <a:p>
            <a:pPr marL="0" indent="0">
              <a:lnSpc>
                <a:spcPct val="90000"/>
              </a:lnSpc>
              <a:spcBef>
                <a:spcPts val="0"/>
              </a:spcBef>
              <a:buNone/>
            </a:pPr>
            <a:r>
              <a:rPr lang="ru-RU" sz="1800" dirty="0">
                <a:latin typeface="Arial" panose="020B0604020202020204" pitchFamily="34" charset="0"/>
                <a:cs typeface="Arial" panose="020B0604020202020204" pitchFamily="34" charset="0"/>
              </a:rPr>
              <a:t>Демонстрации в городах и деревнях Западной Беларуси по поводу воссоединения с БССР. </a:t>
            </a:r>
          </a:p>
          <a:p>
            <a:pPr marL="0" indent="0">
              <a:lnSpc>
                <a:spcPct val="90000"/>
              </a:lnSpc>
              <a:spcBef>
                <a:spcPts val="0"/>
              </a:spcBef>
              <a:buNone/>
            </a:pPr>
            <a:r>
              <a:rPr lang="ru-RU" sz="1800" dirty="0">
                <a:latin typeface="Arial" panose="020B0604020202020204" pitchFamily="34" charset="0"/>
                <a:cs typeface="Arial" panose="020B0604020202020204" pitchFamily="34" charset="0"/>
              </a:rPr>
              <a:t>Ноябрь</a:t>
            </a:r>
            <a:r>
              <a:rPr lang="be-BY" sz="1800" dirty="0">
                <a:latin typeface="Arial" panose="020B0604020202020204" pitchFamily="34" charset="0"/>
                <a:cs typeface="Arial" panose="020B0604020202020204" pitchFamily="34" charset="0"/>
              </a:rPr>
              <a:t> 1939 г.</a:t>
            </a:r>
            <a:endParaRPr lang="ru-RU" dirty="0"/>
          </a:p>
        </p:txBody>
      </p:sp>
    </p:spTree>
    <p:extLst>
      <p:ext uri="{BB962C8B-B14F-4D97-AF65-F5344CB8AC3E}">
        <p14:creationId xmlns:p14="http://schemas.microsoft.com/office/powerpoint/2010/main" val="1328718619"/>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95800" y="166568"/>
            <a:ext cx="7488832" cy="6524863"/>
          </a:xfrm>
          <a:prstGeom prst="rect">
            <a:avLst/>
          </a:prstGeom>
        </p:spPr>
        <p:txBody>
          <a:bodyPr wrap="square">
            <a:spAutoFit/>
          </a:bodyPr>
          <a:lstStyle/>
          <a:p>
            <a:r>
              <a:rPr lang="ru-RU" sz="2200" dirty="0">
                <a:latin typeface="Arial" panose="020B0604020202020204" pitchFamily="34" charset="0"/>
                <a:cs typeface="Arial" panose="020B0604020202020204" pitchFamily="34" charset="0"/>
              </a:rPr>
              <a:t>Если в 1938 г. в западных областях Беларуси было лишь около 80 больниц и около 1000 врачей, то в конце 1940 г. здесь имелось </a:t>
            </a:r>
            <a:r>
              <a:rPr lang="ru-RU" sz="2200" b="1" dirty="0">
                <a:latin typeface="Arial" panose="020B0604020202020204" pitchFamily="34" charset="0"/>
                <a:cs typeface="Arial" panose="020B0604020202020204" pitchFamily="34" charset="0"/>
              </a:rPr>
              <a:t>243</a:t>
            </a:r>
            <a:r>
              <a:rPr lang="ru-RU" sz="2200" dirty="0">
                <a:latin typeface="Arial" panose="020B0604020202020204" pitchFamily="34" charset="0"/>
                <a:cs typeface="Arial" panose="020B0604020202020204" pitchFamily="34" charset="0"/>
              </a:rPr>
              <a:t> больницы и родильных дома, </a:t>
            </a:r>
            <a:r>
              <a:rPr lang="ru-RU" sz="2200" b="1" dirty="0">
                <a:latin typeface="Arial" panose="020B0604020202020204" pitchFamily="34" charset="0"/>
                <a:cs typeface="Arial" panose="020B0604020202020204" pitchFamily="34" charset="0"/>
              </a:rPr>
              <a:t>207</a:t>
            </a:r>
            <a:r>
              <a:rPr lang="ru-RU" sz="2200" dirty="0">
                <a:latin typeface="Arial" panose="020B0604020202020204" pitchFamily="34" charset="0"/>
                <a:cs typeface="Arial" panose="020B0604020202020204" pitchFamily="34" charset="0"/>
              </a:rPr>
              <a:t> поликлиник и амбулаторий, в медицинских учреждениях работало </a:t>
            </a:r>
            <a:r>
              <a:rPr lang="ru-RU" sz="2200" b="1" dirty="0">
                <a:latin typeface="Arial" panose="020B0604020202020204" pitchFamily="34" charset="0"/>
                <a:cs typeface="Arial" panose="020B0604020202020204" pitchFamily="34" charset="0"/>
              </a:rPr>
              <a:t>1755</a:t>
            </a:r>
            <a:r>
              <a:rPr lang="ru-RU" sz="2200" dirty="0">
                <a:latin typeface="Arial" panose="020B0604020202020204" pitchFamily="34" charset="0"/>
                <a:cs typeface="Arial" panose="020B0604020202020204" pitchFamily="34" charset="0"/>
              </a:rPr>
              <a:t> врачей и </a:t>
            </a:r>
            <a:r>
              <a:rPr lang="ru-RU" sz="2200" b="1" dirty="0">
                <a:latin typeface="Arial" panose="020B0604020202020204" pitchFamily="34" charset="0"/>
                <a:cs typeface="Arial" panose="020B0604020202020204" pitchFamily="34" charset="0"/>
              </a:rPr>
              <a:t>5585</a:t>
            </a:r>
            <a:r>
              <a:rPr lang="ru-RU" sz="2200" dirty="0">
                <a:latin typeface="Arial" panose="020B0604020202020204" pitchFamily="34" charset="0"/>
                <a:cs typeface="Arial" panose="020B0604020202020204" pitchFamily="34" charset="0"/>
              </a:rPr>
              <a:t> медицинских работников среднего звена. </a:t>
            </a:r>
          </a:p>
          <a:p>
            <a:r>
              <a:rPr lang="ru-RU" sz="2200" dirty="0">
                <a:latin typeface="Arial" panose="020B0604020202020204" pitchFamily="34" charset="0"/>
                <a:cs typeface="Arial" panose="020B0604020202020204" pitchFamily="34" charset="0"/>
              </a:rPr>
              <a:t>Если в 1937/1938 уч. г. в Западной Беларуси действовало около </a:t>
            </a:r>
          </a:p>
          <a:p>
            <a:r>
              <a:rPr lang="ru-RU" sz="2200" dirty="0">
                <a:latin typeface="Arial" panose="020B0604020202020204" pitchFamily="34" charset="0"/>
                <a:cs typeface="Arial" panose="020B0604020202020204" pitchFamily="34" charset="0"/>
              </a:rPr>
              <a:t>4670 школ, в которых обучение происходило на польском языке, то в 1940/1941 уч. г. уже работало </a:t>
            </a:r>
            <a:r>
              <a:rPr lang="ru-RU" sz="2200" b="1" dirty="0">
                <a:latin typeface="Arial" panose="020B0604020202020204" pitchFamily="34" charset="0"/>
                <a:cs typeface="Arial" panose="020B0604020202020204" pitchFamily="34" charset="0"/>
              </a:rPr>
              <a:t>5959</a:t>
            </a:r>
            <a:r>
              <a:rPr lang="ru-RU" sz="2200" dirty="0">
                <a:latin typeface="Arial" panose="020B0604020202020204" pitchFamily="34" charset="0"/>
                <a:cs typeface="Arial" panose="020B0604020202020204" pitchFamily="34" charset="0"/>
              </a:rPr>
              <a:t> школ, причём, более </a:t>
            </a:r>
            <a:r>
              <a:rPr lang="ru-RU" sz="2200" b="1" dirty="0">
                <a:latin typeface="Arial" panose="020B0604020202020204" pitchFamily="34" charset="0"/>
                <a:cs typeface="Arial" panose="020B0604020202020204" pitchFamily="34" charset="0"/>
              </a:rPr>
              <a:t>4500</a:t>
            </a:r>
            <a:r>
              <a:rPr lang="ru-RU" sz="2200" dirty="0">
                <a:latin typeface="Arial" panose="020B0604020202020204" pitchFamily="34" charset="0"/>
                <a:cs typeface="Arial" panose="020B0604020202020204" pitchFamily="34" charset="0"/>
              </a:rPr>
              <a:t> из них вели обучение на белорусском языке, а остальные – на идиш, русском, польском и литовском языках. </a:t>
            </a:r>
          </a:p>
          <a:p>
            <a:r>
              <a:rPr lang="ru-RU" sz="2200" dirty="0">
                <a:latin typeface="Arial" panose="020B0604020202020204" pitchFamily="34" charset="0"/>
                <a:cs typeface="Arial" panose="020B0604020202020204" pitchFamily="34" charset="0"/>
              </a:rPr>
              <a:t>В начале 1941 г. около 170 тыс. взрослых посещали школы по ликвидации неграмотности. </a:t>
            </a:r>
          </a:p>
          <a:p>
            <a:r>
              <a:rPr lang="ru-RU" sz="2200" dirty="0">
                <a:latin typeface="Arial" panose="020B0604020202020204" pitchFamily="34" charset="0"/>
                <a:cs typeface="Arial" panose="020B0604020202020204" pitchFamily="34" charset="0"/>
              </a:rPr>
              <a:t>В западных областях БССР были открыты </a:t>
            </a:r>
            <a:r>
              <a:rPr lang="ru-RU" sz="2200" b="1" dirty="0">
                <a:latin typeface="Arial" panose="020B0604020202020204" pitchFamily="34" charset="0"/>
                <a:cs typeface="Arial" panose="020B0604020202020204" pitchFamily="34" charset="0"/>
              </a:rPr>
              <a:t>5</a:t>
            </a:r>
            <a:r>
              <a:rPr lang="ru-RU" sz="2200" dirty="0">
                <a:latin typeface="Arial" panose="020B0604020202020204" pitchFamily="34" charset="0"/>
                <a:cs typeface="Arial" panose="020B0604020202020204" pitchFamily="34" charset="0"/>
              </a:rPr>
              <a:t> высших учебных заведений и </a:t>
            </a:r>
            <a:r>
              <a:rPr lang="ru-RU" sz="2200" b="1" dirty="0">
                <a:latin typeface="Arial" panose="020B0604020202020204" pitchFamily="34" charset="0"/>
                <a:cs typeface="Arial" panose="020B0604020202020204" pitchFamily="34" charset="0"/>
              </a:rPr>
              <a:t>25 </a:t>
            </a:r>
            <a:r>
              <a:rPr lang="ru-RU" sz="2200" dirty="0">
                <a:latin typeface="Arial" panose="020B0604020202020204" pitchFamily="34" charset="0"/>
                <a:cs typeface="Arial" panose="020B0604020202020204" pitchFamily="34" charset="0"/>
              </a:rPr>
              <a:t>средних специальных. Открылись </a:t>
            </a:r>
            <a:r>
              <a:rPr lang="ru-RU" sz="2200" b="1" dirty="0">
                <a:latin typeface="Arial" panose="020B0604020202020204" pitchFamily="34" charset="0"/>
                <a:cs typeface="Arial" panose="020B0604020202020204" pitchFamily="34" charset="0"/>
              </a:rPr>
              <a:t>5</a:t>
            </a:r>
            <a:r>
              <a:rPr lang="ru-RU" sz="2200" dirty="0">
                <a:latin typeface="Arial" panose="020B0604020202020204" pitchFamily="34" charset="0"/>
                <a:cs typeface="Arial" panose="020B0604020202020204" pitchFamily="34" charset="0"/>
              </a:rPr>
              <a:t> театров, действовали </a:t>
            </a:r>
            <a:r>
              <a:rPr lang="ru-RU" sz="2200" b="1" dirty="0">
                <a:latin typeface="Arial" panose="020B0604020202020204" pitchFamily="34" charset="0"/>
                <a:cs typeface="Arial" panose="020B0604020202020204" pitchFamily="34" charset="0"/>
              </a:rPr>
              <a:t>220</a:t>
            </a:r>
            <a:r>
              <a:rPr lang="ru-RU" sz="2200" dirty="0">
                <a:latin typeface="Arial" panose="020B0604020202020204" pitchFamily="34" charset="0"/>
                <a:cs typeface="Arial" panose="020B0604020202020204" pitchFamily="34" charset="0"/>
              </a:rPr>
              <a:t> библиотек и </a:t>
            </a:r>
            <a:r>
              <a:rPr lang="ru-RU" sz="2200" b="1" dirty="0">
                <a:latin typeface="Arial" panose="020B0604020202020204" pitchFamily="34" charset="0"/>
                <a:cs typeface="Arial" panose="020B0604020202020204" pitchFamily="34" charset="0"/>
              </a:rPr>
              <a:t>211</a:t>
            </a:r>
            <a:r>
              <a:rPr lang="ru-RU" sz="2200" dirty="0">
                <a:latin typeface="Arial" panose="020B0604020202020204" pitchFamily="34" charset="0"/>
                <a:cs typeface="Arial" panose="020B0604020202020204" pitchFamily="34" charset="0"/>
              </a:rPr>
              <a:t> киноустановок.</a:t>
            </a:r>
            <a:endParaRPr lang="en-US" sz="2200" dirty="0">
              <a:latin typeface="Arial" panose="020B060402020202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C2BCDD4D-984C-4426-BA1C-56D40C303F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384" y="886407"/>
            <a:ext cx="3310078" cy="508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971815"/>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55840" y="836712"/>
            <a:ext cx="7200800" cy="4893647"/>
          </a:xfrm>
          <a:prstGeom prst="rect">
            <a:avLst/>
          </a:prstGeom>
        </p:spPr>
        <p:txBody>
          <a:bodyPr wrap="square">
            <a:spAutoFit/>
          </a:bodyPr>
          <a:lstStyle/>
          <a:p>
            <a:r>
              <a:rPr lang="ru-RU" sz="2400" dirty="0">
                <a:latin typeface="Arial" panose="020B0604020202020204" pitchFamily="34" charset="0"/>
                <a:cs typeface="Arial" panose="020B0604020202020204" pitchFamily="34" charset="0"/>
              </a:rPr>
              <a:t>Началось строительство новых фабрик и заводов. Оборудование для них завозилось из России, Украины и восточных областей БССР. В конце </a:t>
            </a:r>
          </a:p>
          <a:p>
            <a:r>
              <a:rPr lang="ru-RU" sz="2400" dirty="0">
                <a:latin typeface="Arial" panose="020B0604020202020204" pitchFamily="34" charset="0"/>
                <a:cs typeface="Arial" panose="020B0604020202020204" pitchFamily="34" charset="0"/>
              </a:rPr>
              <a:t>1940 г. в западных областях действовали </a:t>
            </a:r>
          </a:p>
          <a:p>
            <a:r>
              <a:rPr lang="ru-RU" sz="2400" b="1" dirty="0">
                <a:latin typeface="Arial" panose="020B0604020202020204" pitchFamily="34" charset="0"/>
                <a:cs typeface="Arial" panose="020B0604020202020204" pitchFamily="34" charset="0"/>
              </a:rPr>
              <a:t>392</a:t>
            </a:r>
            <a:r>
              <a:rPr lang="ru-RU" sz="2400" dirty="0">
                <a:latin typeface="Arial" panose="020B0604020202020204" pitchFamily="34" charset="0"/>
                <a:cs typeface="Arial" panose="020B0604020202020204" pitchFamily="34" charset="0"/>
              </a:rPr>
              <a:t> промышленных предприятия, на которых было занято около </a:t>
            </a:r>
            <a:r>
              <a:rPr lang="ru-RU" sz="2400" b="1" dirty="0">
                <a:latin typeface="Arial" panose="020B0604020202020204" pitchFamily="34" charset="0"/>
                <a:cs typeface="Arial" panose="020B0604020202020204" pitchFamily="34" charset="0"/>
              </a:rPr>
              <a:t>40 тыс. </a:t>
            </a:r>
            <a:r>
              <a:rPr lang="ru-RU" sz="2400" dirty="0">
                <a:latin typeface="Arial" panose="020B0604020202020204" pitchFamily="34" charset="0"/>
                <a:cs typeface="Arial" panose="020B0604020202020204" pitchFamily="34" charset="0"/>
              </a:rPr>
              <a:t>рабочих. Объём валовой продукции промышленности увеличился почти в </a:t>
            </a:r>
          </a:p>
          <a:p>
            <a:r>
              <a:rPr lang="ru-RU" sz="2400" b="1" dirty="0">
                <a:latin typeface="Arial" panose="020B0604020202020204" pitchFamily="34" charset="0"/>
                <a:cs typeface="Arial" panose="020B0604020202020204" pitchFamily="34" charset="0"/>
              </a:rPr>
              <a:t>2</a:t>
            </a:r>
            <a:r>
              <a:rPr lang="ru-RU" sz="2400" dirty="0">
                <a:latin typeface="Arial" panose="020B0604020202020204" pitchFamily="34" charset="0"/>
                <a:cs typeface="Arial" panose="020B0604020202020204" pitchFamily="34" charset="0"/>
              </a:rPr>
              <a:t> раза по сравнению с 1938 г. и составил </a:t>
            </a:r>
            <a:r>
              <a:rPr lang="ru-RU" sz="2400" b="1" dirty="0">
                <a:latin typeface="Arial" panose="020B0604020202020204" pitchFamily="34" charset="0"/>
                <a:cs typeface="Arial" panose="020B0604020202020204" pitchFamily="34" charset="0"/>
              </a:rPr>
              <a:t>27,6 % </a:t>
            </a:r>
            <a:r>
              <a:rPr lang="ru-RU" sz="2400" dirty="0">
                <a:latin typeface="Arial" panose="020B0604020202020204" pitchFamily="34" charset="0"/>
                <a:cs typeface="Arial" panose="020B0604020202020204" pitchFamily="34" charset="0"/>
              </a:rPr>
              <a:t>промышленного производства республики, до </a:t>
            </a:r>
          </a:p>
          <a:p>
            <a:r>
              <a:rPr lang="ru-RU" sz="2400" dirty="0">
                <a:latin typeface="Arial" panose="020B0604020202020204" pitchFamily="34" charset="0"/>
                <a:cs typeface="Arial" panose="020B0604020202020204" pitchFamily="34" charset="0"/>
              </a:rPr>
              <a:t>1941 г. </a:t>
            </a:r>
            <a:r>
              <a:rPr lang="ru-RU" sz="2400" b="1" dirty="0">
                <a:latin typeface="Arial" panose="020B0604020202020204" pitchFamily="34" charset="0"/>
                <a:cs typeface="Arial" panose="020B0604020202020204" pitchFamily="34" charset="0"/>
              </a:rPr>
              <a:t>безработица в регионе практически была ликвидирована</a:t>
            </a:r>
            <a:r>
              <a:rPr lang="ru-RU"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508B5982-7689-479A-BB59-F94F48FF9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52" y="692696"/>
            <a:ext cx="4270974"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403090"/>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2B3881-13A3-4A03-B2DA-02D74DC2F308}"/>
              </a:ext>
            </a:extLst>
          </p:cNvPr>
          <p:cNvSpPr txBox="1"/>
          <p:nvPr/>
        </p:nvSpPr>
        <p:spPr>
          <a:xfrm>
            <a:off x="3071664" y="2492896"/>
            <a:ext cx="7225275" cy="1077218"/>
          </a:xfrm>
          <a:prstGeom prst="rect">
            <a:avLst/>
          </a:prstGeom>
          <a:noFill/>
        </p:spPr>
        <p:txBody>
          <a:bodyPr wrap="square">
            <a:spAutoFit/>
          </a:bodyPr>
          <a:lstStyle/>
          <a:p>
            <a:r>
              <a:rPr lang="ru-RU" sz="3200" b="1" dirty="0">
                <a:effectLst/>
                <a:latin typeface="Times New Roman" panose="02020603050405020304" pitchFamily="18" charset="0"/>
                <a:ea typeface="Times New Roman" panose="02020603050405020304" pitchFamily="18" charset="0"/>
              </a:rPr>
              <a:t>Исторические примеры единства белорусского народа</a:t>
            </a:r>
            <a:endParaRPr lang="ru-RU" sz="3200" dirty="0"/>
          </a:p>
        </p:txBody>
      </p:sp>
    </p:spTree>
    <p:extLst>
      <p:ext uri="{BB962C8B-B14F-4D97-AF65-F5344CB8AC3E}">
        <p14:creationId xmlns:p14="http://schemas.microsoft.com/office/powerpoint/2010/main" val="738281597"/>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29080" y="476672"/>
            <a:ext cx="7632848" cy="5693866"/>
          </a:xfrm>
          <a:prstGeom prst="rect">
            <a:avLst/>
          </a:prstGeom>
        </p:spPr>
        <p:txBody>
          <a:bodyPr wrap="square">
            <a:spAutoFit/>
          </a:bodyPr>
          <a:lstStyle/>
          <a:p>
            <a:r>
              <a:rPr lang="ru-RU" sz="2800" dirty="0">
                <a:latin typeface="Arial" panose="020B0604020202020204" pitchFamily="34" charset="0"/>
                <a:cs typeface="Arial" panose="020B0604020202020204" pitchFamily="34" charset="0"/>
              </a:rPr>
              <a:t>Однако при активной поддержке польского эмиграционного правительства на территории западных областей Беларуси была создана довольно обширная конспиративная сеть польского националистического подполья, которое вело борьбу за сохранение Польши в границах до сентября 1939 г. Только с октября 1939 г. по июль 1940 г. органами безопасности было раскрыто </a:t>
            </a:r>
            <a:r>
              <a:rPr lang="ru-RU" sz="2800" b="1" dirty="0">
                <a:latin typeface="Arial" panose="020B0604020202020204" pitchFamily="34" charset="0"/>
                <a:cs typeface="Arial" panose="020B0604020202020204" pitchFamily="34" charset="0"/>
              </a:rPr>
              <a:t>109</a:t>
            </a:r>
            <a:r>
              <a:rPr lang="ru-RU" sz="2800" dirty="0">
                <a:latin typeface="Arial" panose="020B0604020202020204" pitchFamily="34" charset="0"/>
                <a:cs typeface="Arial" panose="020B0604020202020204" pitchFamily="34" charset="0"/>
              </a:rPr>
              <a:t> подпольных организаций, объединявших </a:t>
            </a:r>
            <a:r>
              <a:rPr lang="ru-RU" sz="2800" b="1" dirty="0">
                <a:latin typeface="Arial" panose="020B0604020202020204" pitchFamily="34" charset="0"/>
                <a:cs typeface="Arial" panose="020B0604020202020204" pitchFamily="34" charset="0"/>
              </a:rPr>
              <a:t>3231 </a:t>
            </a:r>
            <a:r>
              <a:rPr lang="ru-RU" sz="2800" dirty="0">
                <a:latin typeface="Arial" panose="020B0604020202020204" pitchFamily="34" charset="0"/>
                <a:cs typeface="Arial" panose="020B0604020202020204" pitchFamily="34" charset="0"/>
              </a:rPr>
              <a:t>человека в подавляющем большинстве польской национальности. </a:t>
            </a:r>
          </a:p>
        </p:txBody>
      </p:sp>
      <p:pic>
        <p:nvPicPr>
          <p:cNvPr id="3" name="Picture 2" descr="F:\Раздел 2\8.gif">
            <a:extLst>
              <a:ext uri="{FF2B5EF4-FFF2-40B4-BE49-F238E27FC236}">
                <a16:creationId xmlns:a16="http://schemas.microsoft.com/office/drawing/2014/main" id="{C28695F3-E481-4D14-9970-FA40D3BCE6F8}"/>
              </a:ext>
            </a:extLst>
          </p:cNvPr>
          <p:cNvPicPr>
            <a:picLocks noChangeAspect="1" noChangeArrowheads="1"/>
          </p:cNvPicPr>
          <p:nvPr/>
        </p:nvPicPr>
        <p:blipFill>
          <a:blip r:embed="rId2"/>
          <a:srcRect/>
          <a:stretch>
            <a:fillRect/>
          </a:stretch>
        </p:blipFill>
        <p:spPr bwMode="auto">
          <a:xfrm>
            <a:off x="479376" y="97322"/>
            <a:ext cx="3605972" cy="5265863"/>
          </a:xfrm>
          <a:prstGeom prst="rect">
            <a:avLst/>
          </a:prstGeom>
          <a:noFill/>
        </p:spPr>
      </p:pic>
      <p:sp>
        <p:nvSpPr>
          <p:cNvPr id="5" name="TextBox 4">
            <a:extLst>
              <a:ext uri="{FF2B5EF4-FFF2-40B4-BE49-F238E27FC236}">
                <a16:creationId xmlns:a16="http://schemas.microsoft.com/office/drawing/2014/main" id="{817C97D7-349A-4A0E-8256-1C12C912C52E}"/>
              </a:ext>
            </a:extLst>
          </p:cNvPr>
          <p:cNvSpPr txBox="1"/>
          <p:nvPr/>
        </p:nvSpPr>
        <p:spPr>
          <a:xfrm>
            <a:off x="213489" y="5363185"/>
            <a:ext cx="4320480" cy="1200329"/>
          </a:xfrm>
          <a:prstGeom prst="rect">
            <a:avLst/>
          </a:prstGeom>
          <a:noFill/>
        </p:spPr>
        <p:txBody>
          <a:bodyPr wrap="square">
            <a:spAutoFit/>
          </a:bodyPr>
          <a:lstStyle/>
          <a:p>
            <a:pPr marL="0">
              <a:buNone/>
            </a:pPr>
            <a:r>
              <a:rPr lang="ru-RU" sz="1800" dirty="0">
                <a:latin typeface="Arial" panose="020B0604020202020204" pitchFamily="34" charset="0"/>
                <a:cs typeface="Arial" panose="020B0604020202020204" pitchFamily="34" charset="0"/>
              </a:rPr>
              <a:t>Фрагмент постановления СНК СССР от 10 апреля 1940 г. о выселении из западных областей УССР и БССР ряда категорий населения</a:t>
            </a:r>
          </a:p>
        </p:txBody>
      </p:sp>
    </p:spTree>
    <p:extLst>
      <p:ext uri="{BB962C8B-B14F-4D97-AF65-F5344CB8AC3E}">
        <p14:creationId xmlns:p14="http://schemas.microsoft.com/office/powerpoint/2010/main" val="3995869239"/>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67408" y="612844"/>
            <a:ext cx="11089232" cy="5632311"/>
          </a:xfrm>
          <a:prstGeom prst="rect">
            <a:avLst/>
          </a:prstGeom>
        </p:spPr>
        <p:txBody>
          <a:bodyPr wrap="square">
            <a:spAutoFit/>
          </a:bodyPr>
          <a:lstStyle/>
          <a:p>
            <a:r>
              <a:rPr lang="ru-RU" sz="3000" b="1" i="1" dirty="0">
                <a:latin typeface="Arial" panose="020B0604020202020204" pitchFamily="34" charset="0"/>
                <a:cs typeface="Arial" panose="020B0604020202020204" pitchFamily="34" charset="0"/>
              </a:rPr>
              <a:t>Воссоединение Западной Беларуси с БССР имеет огромную историческую значимость для белорусской государственности, т. к. </a:t>
            </a:r>
            <a:r>
              <a:rPr lang="ru-RU" sz="3000" b="1" i="1" dirty="0">
                <a:solidFill>
                  <a:srgbClr val="FFFFFF"/>
                </a:solidFill>
                <a:latin typeface="Arial" panose="020B0604020202020204" pitchFamily="34" charset="0"/>
                <a:cs typeface="Arial" panose="020B0604020202020204" pitchFamily="34" charset="0"/>
              </a:rPr>
              <a:t>способствовало консолидации белорусской нации</a:t>
            </a:r>
            <a:r>
              <a:rPr lang="ru-RU" sz="3000" i="1" dirty="0">
                <a:solidFill>
                  <a:srgbClr val="FFFFFF"/>
                </a:solidFill>
                <a:latin typeface="Arial" panose="020B0604020202020204" pitchFamily="34" charset="0"/>
                <a:cs typeface="Arial" panose="020B0604020202020204" pitchFamily="34" charset="0"/>
              </a:rPr>
              <a:t>. </a:t>
            </a:r>
            <a:r>
              <a:rPr lang="ru-RU" sz="3000" dirty="0">
                <a:latin typeface="Arial" panose="020B0604020202020204" pitchFamily="34" charset="0"/>
                <a:cs typeface="Arial" panose="020B0604020202020204" pitchFamily="34" charset="0"/>
              </a:rPr>
              <a:t>Были проведены радикальные социально-экономические и культурные преобразования в интересах большинства народа, предотвращена угроза полонизации и ассимиляции белорусов. Беларусь стала территориально целостным государством, и это явилось важнейшей предпосылкой для стремительного национально-государственного развития, общего поступательного движения белорусского народа к прогрессу.</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3681194"/>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3392" y="188640"/>
            <a:ext cx="10972800" cy="6120680"/>
          </a:xfrm>
        </p:spPr>
        <p:txBody>
          <a:bodyPr/>
          <a:lstStyle/>
          <a:p>
            <a:pPr marL="0" indent="0">
              <a:buNone/>
            </a:pPr>
            <a:r>
              <a:rPr lang="ru-RU" sz="2600" dirty="0">
                <a:latin typeface="+mn-lt"/>
              </a:rPr>
              <a:t>На протяжении прошедших десятилетий празднование данного события происходило в различные даты или вовсе не осуществлялось. </a:t>
            </a:r>
          </a:p>
          <a:p>
            <a:pPr marL="0" indent="0">
              <a:buNone/>
            </a:pPr>
            <a:r>
              <a:rPr lang="ru-RU" sz="2600" dirty="0">
                <a:latin typeface="+mn-lt"/>
              </a:rPr>
              <a:t>Изначально Народное собрание Западной Беларуси объявило 17 сентября Днём освобождения трудящихся Западной Беларуси от гнёта буржуазии и помещиков. Именно в таком качестве этот день был торжественно и широко отпразднован в 1940 г.</a:t>
            </a:r>
          </a:p>
          <a:p>
            <a:pPr marL="0" indent="0">
              <a:buNone/>
            </a:pPr>
            <a:r>
              <a:rPr lang="ru-RU" sz="2600" dirty="0">
                <a:latin typeface="+mn-lt"/>
              </a:rPr>
              <a:t>После Великой Отечественной войны день 17 сентября в последний раз на общесоюзном уровне был отпразднован в 1949 г. </a:t>
            </a:r>
          </a:p>
          <a:p>
            <a:pPr marL="0" indent="0">
              <a:buNone/>
            </a:pPr>
            <a:r>
              <a:rPr lang="ru-RU" sz="2600" dirty="0">
                <a:latin typeface="+mn-lt"/>
              </a:rPr>
              <a:t>После этого он отмечался в БССР неофициально и максимально скромно. Обусловлено это было тем, что центральное советское руководство не считало оправданным лишний раз бередить польскую историческую память, т. к. Польская Народная Республика стала важным политическим, экономическим и военным союзником СССР.</a:t>
            </a:r>
          </a:p>
          <a:p>
            <a:pPr marL="0" indent="0">
              <a:buNone/>
            </a:pPr>
            <a:endParaRPr lang="en-US" dirty="0"/>
          </a:p>
        </p:txBody>
      </p:sp>
    </p:spTree>
    <p:extLst>
      <p:ext uri="{BB962C8B-B14F-4D97-AF65-F5344CB8AC3E}">
        <p14:creationId xmlns:p14="http://schemas.microsoft.com/office/powerpoint/2010/main" val="2468392327"/>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83432" y="404664"/>
            <a:ext cx="10972800" cy="6048672"/>
          </a:xfrm>
        </p:spPr>
        <p:txBody>
          <a:bodyPr/>
          <a:lstStyle/>
          <a:p>
            <a:pPr marL="0" indent="0">
              <a:buNone/>
            </a:pPr>
            <a:r>
              <a:rPr lang="ru-RU" sz="3000" dirty="0">
                <a:latin typeface="+mn-lt"/>
              </a:rPr>
              <a:t>Результат, однако, оказался прямо противоположным – стигматизация 17 сентября в исторической памяти поляков, густо замешанная на историческом реваншизме, и негативная </a:t>
            </a:r>
            <a:r>
              <a:rPr lang="ru-RU" sz="3000" dirty="0" err="1">
                <a:latin typeface="+mn-lt"/>
              </a:rPr>
              <a:t>мифологизация</a:t>
            </a:r>
            <a:r>
              <a:rPr lang="ru-RU" sz="3000" dirty="0">
                <a:latin typeface="+mn-lt"/>
              </a:rPr>
              <a:t> в исторической памяти белорусов, в первую очередь белорусской интеллигенции.</a:t>
            </a:r>
          </a:p>
          <a:p>
            <a:pPr marL="0" indent="0">
              <a:buNone/>
            </a:pPr>
            <a:r>
              <a:rPr lang="ru-RU" sz="3000" dirty="0">
                <a:latin typeface="+mn-lt"/>
              </a:rPr>
              <a:t>Поэтому Президиум Верховного Совета БССР 11 января 1990 г. придал статус праздничного дня 14 ноября, когда в 1939 г. 3-я (внеочередная) сессия Верховного Совета БССР приняла закон «О принятии Западной Белоруссии в состав Белорусской Советской Социалистической Республики». Однако с развалом СССР эта дата также перестала отмечаться.</a:t>
            </a:r>
          </a:p>
          <a:p>
            <a:pPr marL="0" indent="0">
              <a:buNone/>
            </a:pPr>
            <a:endParaRPr lang="en-US" dirty="0">
              <a:latin typeface="+mn-lt"/>
            </a:endParaRPr>
          </a:p>
        </p:txBody>
      </p:sp>
    </p:spTree>
    <p:extLst>
      <p:ext uri="{BB962C8B-B14F-4D97-AF65-F5344CB8AC3E}">
        <p14:creationId xmlns:p14="http://schemas.microsoft.com/office/powerpoint/2010/main" val="2179342673"/>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67408" y="1124744"/>
            <a:ext cx="10972800" cy="4530725"/>
          </a:xfrm>
        </p:spPr>
        <p:txBody>
          <a:bodyPr/>
          <a:lstStyle/>
          <a:p>
            <a:pPr marL="0" indent="0">
              <a:buNone/>
            </a:pPr>
            <a:r>
              <a:rPr lang="ru-RU" sz="4000" b="1" dirty="0">
                <a:latin typeface="+mn-lt"/>
              </a:rPr>
              <a:t>Однако о важнейших событиях нашей истории, славных датах своего прошлого мы обязаны говорить во весь голос сами и смотреть своими и только своими глазами, в противном случае просто не заметим, как лишимся и своей исторической памяти, и своей истории.</a:t>
            </a:r>
            <a:endParaRPr lang="en-US" sz="4000" b="1" dirty="0">
              <a:latin typeface="+mn-lt"/>
            </a:endParaRPr>
          </a:p>
        </p:txBody>
      </p:sp>
    </p:spTree>
    <p:extLst>
      <p:ext uri="{BB962C8B-B14F-4D97-AF65-F5344CB8AC3E}">
        <p14:creationId xmlns:p14="http://schemas.microsoft.com/office/powerpoint/2010/main" val="977001921"/>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87888" y="260648"/>
            <a:ext cx="6984776" cy="6192688"/>
          </a:xfrm>
        </p:spPr>
        <p:txBody>
          <a:bodyPr/>
          <a:lstStyle/>
          <a:p>
            <a:pPr marL="0" indent="0">
              <a:buNone/>
            </a:pPr>
            <a:r>
              <a:rPr lang="ru-RU" sz="2400" dirty="0">
                <a:latin typeface="+mn-lt"/>
              </a:rPr>
              <a:t>Именно поэтому спустя более чем 80 лет памятная для каждого белоруса историческая дата 17 сентября 1939 г. легла в основу важного государственного праздника – Дня народного единства. </a:t>
            </a:r>
          </a:p>
          <a:p>
            <a:pPr marL="0" indent="0">
              <a:buNone/>
            </a:pPr>
            <a:r>
              <a:rPr lang="ru-RU" sz="2400" dirty="0">
                <a:latin typeface="+mn-lt"/>
              </a:rPr>
              <a:t>Как отметил Глава нашего государства </a:t>
            </a:r>
            <a:r>
              <a:rPr lang="ru-RU" sz="2400" dirty="0" err="1">
                <a:latin typeface="+mn-lt"/>
              </a:rPr>
              <a:t>А.Г.Лукашенко</a:t>
            </a:r>
            <a:r>
              <a:rPr lang="ru-RU" sz="2400" dirty="0">
                <a:latin typeface="+mn-lt"/>
              </a:rPr>
              <a:t>, «…</a:t>
            </a:r>
            <a:r>
              <a:rPr lang="ru-RU" sz="2400" b="1" dirty="0">
                <a:latin typeface="+mn-lt"/>
              </a:rPr>
              <a:t>память об этом событии живет в сердцах белорусов, потому что оно стало актом исторической справедливости в отношении белорусского народа, разделенного против его воли. Вот почему нужны суверенитет и независимость – чтобы нас никогда больше против нашей воли не делили. 17 сентября символизирует незыблемость территориальной и этнической консолидации белорусской нации</a:t>
            </a:r>
            <a:r>
              <a:rPr lang="ru-RU" sz="2400" dirty="0">
                <a:latin typeface="+mn-lt"/>
              </a:rPr>
              <a:t>».</a:t>
            </a:r>
            <a:endParaRPr lang="en-US" sz="2400" dirty="0">
              <a:latin typeface="+mn-lt"/>
            </a:endParaRPr>
          </a:p>
        </p:txBody>
      </p:sp>
      <p:pic>
        <p:nvPicPr>
          <p:cNvPr id="7170" name="Picture 2">
            <a:extLst>
              <a:ext uri="{FF2B5EF4-FFF2-40B4-BE49-F238E27FC236}">
                <a16:creationId xmlns:a16="http://schemas.microsoft.com/office/drawing/2014/main" id="{1A50FE6B-F8A0-45D6-BB3A-C3A88DF559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06" r="3955" b="26226"/>
          <a:stretch/>
        </p:blipFill>
        <p:spPr bwMode="auto">
          <a:xfrm>
            <a:off x="232966" y="85191"/>
            <a:ext cx="4777298" cy="35417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4C367BA-F131-4CB8-9E15-0EF4E6707BC4}"/>
              </a:ext>
            </a:extLst>
          </p:cNvPr>
          <p:cNvSpPr txBox="1"/>
          <p:nvPr/>
        </p:nvSpPr>
        <p:spPr>
          <a:xfrm>
            <a:off x="641395" y="4320885"/>
            <a:ext cx="3960440" cy="1938992"/>
          </a:xfrm>
          <a:prstGeom prst="rect">
            <a:avLst/>
          </a:prstGeom>
          <a:noFill/>
        </p:spPr>
        <p:txBody>
          <a:bodyPr wrap="square">
            <a:spAutoFit/>
          </a:bodyPr>
          <a:lstStyle/>
          <a:p>
            <a:r>
              <a:rPr lang="ru-RU" sz="2000" b="1" i="1" dirty="0">
                <a:effectLst/>
                <a:latin typeface="ubuntubold"/>
              </a:rPr>
              <a:t>«Поэтому не предъявляйте нам претензии. Мы защищали в 39-м свою землю. Мы воссоединились, и белорусский народ снова обрел право жить и развиваться в границах одной республики».</a:t>
            </a:r>
            <a:endParaRPr lang="ru-RU" sz="2000" b="1" i="1" dirty="0"/>
          </a:p>
        </p:txBody>
      </p:sp>
      <p:sp>
        <p:nvSpPr>
          <p:cNvPr id="7" name="TextBox 6">
            <a:extLst>
              <a:ext uri="{FF2B5EF4-FFF2-40B4-BE49-F238E27FC236}">
                <a16:creationId xmlns:a16="http://schemas.microsoft.com/office/drawing/2014/main" id="{FE20833D-0457-4F20-A5E3-6C5874A4D20F}"/>
              </a:ext>
            </a:extLst>
          </p:cNvPr>
          <p:cNvSpPr txBox="1"/>
          <p:nvPr/>
        </p:nvSpPr>
        <p:spPr>
          <a:xfrm>
            <a:off x="1055440" y="3585210"/>
            <a:ext cx="3373141" cy="707886"/>
          </a:xfrm>
          <a:prstGeom prst="rect">
            <a:avLst/>
          </a:prstGeom>
          <a:noFill/>
        </p:spPr>
        <p:txBody>
          <a:bodyPr wrap="square">
            <a:spAutoFit/>
          </a:bodyPr>
          <a:lstStyle/>
          <a:p>
            <a:pPr algn="l"/>
            <a:r>
              <a:rPr lang="ru-RU" sz="2000" dirty="0">
                <a:latin typeface="ubuntubold"/>
              </a:rPr>
              <a:t>Ф</a:t>
            </a:r>
            <a:r>
              <a:rPr lang="ru-RU" sz="2000" b="0" i="0" dirty="0">
                <a:effectLst/>
                <a:latin typeface="ubuntubold"/>
              </a:rPr>
              <a:t>орум патриотических сил «Символ единства»</a:t>
            </a:r>
          </a:p>
        </p:txBody>
      </p:sp>
    </p:spTree>
    <p:extLst>
      <p:ext uri="{BB962C8B-B14F-4D97-AF65-F5344CB8AC3E}">
        <p14:creationId xmlns:p14="http://schemas.microsoft.com/office/powerpoint/2010/main" val="3767998985"/>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883F38-5784-4D6C-A082-492C65DA5398}"/>
              </a:ext>
            </a:extLst>
          </p:cNvPr>
          <p:cNvSpPr>
            <a:spLocks noGrp="1"/>
          </p:cNvSpPr>
          <p:nvPr>
            <p:ph type="title"/>
          </p:nvPr>
        </p:nvSpPr>
        <p:spPr/>
        <p:txBody>
          <a:bodyPr/>
          <a:lstStyle/>
          <a:p>
            <a:r>
              <a:rPr lang="ru-RU" sz="4400" b="1" dirty="0">
                <a:effectLst/>
                <a:latin typeface="Times New Roman" panose="02020603050405020304" pitchFamily="18" charset="0"/>
                <a:ea typeface="Times New Roman" panose="02020603050405020304" pitchFamily="18" charset="0"/>
              </a:rPr>
              <a:t>В годы Великой Отечественной войны белорусы сплотились перед общей бедой.</a:t>
            </a:r>
            <a:r>
              <a:rPr lang="ru-RU" sz="4400" dirty="0">
                <a:effectLst/>
                <a:latin typeface="Times New Roman" panose="02020603050405020304" pitchFamily="18" charset="0"/>
                <a:ea typeface="Times New Roman" panose="02020603050405020304" pitchFamily="18" charset="0"/>
              </a:rPr>
              <a:t> </a:t>
            </a:r>
            <a:endParaRPr lang="ru-RU" dirty="0"/>
          </a:p>
        </p:txBody>
      </p:sp>
      <p:sp>
        <p:nvSpPr>
          <p:cNvPr id="4" name="Номер слайда 2">
            <a:extLst>
              <a:ext uri="{FF2B5EF4-FFF2-40B4-BE49-F238E27FC236}">
                <a16:creationId xmlns:a16="http://schemas.microsoft.com/office/drawing/2014/main" id="{DB587D74-3407-4D8A-A05F-55D5C7045AEB}"/>
              </a:ext>
            </a:extLst>
          </p:cNvPr>
          <p:cNvSpPr>
            <a:spLocks noGrp="1"/>
          </p:cNvSpPr>
          <p:nvPr>
            <p:ph type="sldNum" sz="quarter" idx="12"/>
          </p:nvPr>
        </p:nvSpPr>
        <p:spPr/>
        <p:txBody>
          <a:bodyPr/>
          <a:lstStyle/>
          <a:p>
            <a:pPr>
              <a:defRPr/>
            </a:pPr>
            <a:fld id="{0E3F6F4B-AF24-4517-AEB0-8C9F590B5B42}" type="slidenum">
              <a:rPr lang="ru-RU" sz="1600" b="1">
                <a:effectLst>
                  <a:outerShdw blurRad="38100" dist="38100" dir="2700000" algn="tl">
                    <a:srgbClr val="000000">
                      <a:alpha val="43137"/>
                    </a:srgbClr>
                  </a:outerShdw>
                </a:effectLst>
              </a:rPr>
              <a:pPr>
                <a:defRPr/>
              </a:pPr>
              <a:t>46</a:t>
            </a:fld>
            <a:endParaRPr lang="ru-RU" sz="1600" b="1" dirty="0">
              <a:effectLst>
                <a:outerShdw blurRad="38100" dist="38100" dir="2700000" algn="tl">
                  <a:srgbClr val="000000">
                    <a:alpha val="43137"/>
                  </a:srgbClr>
                </a:outerShdw>
              </a:effectLst>
            </a:endParaRPr>
          </a:p>
        </p:txBody>
      </p:sp>
      <p:sp>
        <p:nvSpPr>
          <p:cNvPr id="21506" name="Объект 1">
            <a:extLst>
              <a:ext uri="{FF2B5EF4-FFF2-40B4-BE49-F238E27FC236}">
                <a16:creationId xmlns:a16="http://schemas.microsoft.com/office/drawing/2014/main" id="{C45B2161-1562-464D-A30B-B6E73F368471}"/>
              </a:ext>
            </a:extLst>
          </p:cNvPr>
          <p:cNvSpPr>
            <a:spLocks noGrp="1"/>
          </p:cNvSpPr>
          <p:nvPr>
            <p:ph idx="4294967295"/>
          </p:nvPr>
        </p:nvSpPr>
        <p:spPr>
          <a:xfrm>
            <a:off x="299356" y="1844824"/>
            <a:ext cx="11593288" cy="4533064"/>
          </a:xfrm>
        </p:spPr>
        <p:txBody>
          <a:bodyPr/>
          <a:lstStyle/>
          <a:p>
            <a:pPr algn="just"/>
            <a:r>
              <a:rPr lang="ru-RU" altLang="ru-RU" sz="2800" dirty="0"/>
              <a:t>На фронтах Великой Отечественной войны сражались более </a:t>
            </a:r>
            <a:r>
              <a:rPr lang="ru-RU" altLang="ru-RU" sz="2800" b="1" dirty="0"/>
              <a:t>1,3</a:t>
            </a:r>
            <a:r>
              <a:rPr lang="ru-RU" altLang="ru-RU" sz="2800" dirty="0"/>
              <a:t> миллиона белорусов и уроженцев Беларуси в их числе свыше </a:t>
            </a:r>
            <a:r>
              <a:rPr lang="ru-RU" altLang="ru-RU" sz="2800" b="1" dirty="0"/>
              <a:t>400 </a:t>
            </a:r>
            <a:r>
              <a:rPr lang="ru-RU" altLang="ru-RU" sz="2800" dirty="0"/>
              <a:t>генералов и адмиралов.</a:t>
            </a:r>
          </a:p>
          <a:p>
            <a:pPr algn="just"/>
            <a:r>
              <a:rPr lang="ru-RU" altLang="ru-RU" sz="2800" dirty="0"/>
              <a:t>За героизм и мужество в годы войны более </a:t>
            </a:r>
            <a:r>
              <a:rPr lang="ru-RU" altLang="ru-RU" sz="2800" b="1" dirty="0"/>
              <a:t>300 тыс. </a:t>
            </a:r>
            <a:r>
              <a:rPr lang="ru-RU" altLang="ru-RU" sz="2800" dirty="0"/>
              <a:t>белорусов и уроженцев Беларуси награждены орденами и медалями,</a:t>
            </a:r>
          </a:p>
          <a:p>
            <a:pPr algn="just"/>
            <a:r>
              <a:rPr lang="ru-RU" altLang="ru-RU" sz="2800" dirty="0"/>
              <a:t> </a:t>
            </a:r>
            <a:r>
              <a:rPr lang="ru-RU" altLang="ru-RU" sz="2800" b="1" dirty="0"/>
              <a:t>450</a:t>
            </a:r>
            <a:r>
              <a:rPr lang="ru-RU" altLang="ru-RU" sz="2800" dirty="0"/>
              <a:t> человек удостоены звания Героя Советского Союза, </a:t>
            </a:r>
          </a:p>
          <a:p>
            <a:pPr algn="just"/>
            <a:r>
              <a:rPr lang="ru-RU" altLang="ru-RU" sz="2800" b="1" dirty="0"/>
              <a:t>74</a:t>
            </a:r>
            <a:r>
              <a:rPr lang="ru-RU" altLang="ru-RU" sz="2800" dirty="0"/>
              <a:t> стали полными кавалерами ордена Славы.</a:t>
            </a:r>
          </a:p>
          <a:p>
            <a:pPr algn="just"/>
            <a:r>
              <a:rPr lang="ru-RU" altLang="ru-RU" sz="2800" dirty="0"/>
              <a:t> Белорусы П. Головачёв, И. </a:t>
            </a:r>
            <a:r>
              <a:rPr lang="ru-RU" altLang="ru-RU" sz="2800" dirty="0" err="1"/>
              <a:t>Гусаковский</a:t>
            </a:r>
            <a:r>
              <a:rPr lang="ru-RU" altLang="ru-RU" sz="2800" dirty="0"/>
              <a:t>, С. Шутов и </a:t>
            </a:r>
            <a:r>
              <a:rPr lang="ru-RU" altLang="ru-RU" sz="2800" dirty="0" err="1"/>
              <a:t>И</a:t>
            </a:r>
            <a:r>
              <a:rPr lang="ru-RU" altLang="ru-RU" sz="2800" dirty="0"/>
              <a:t>. Якубовский были удостоены звания Героя Советского Союза дважды.</a:t>
            </a:r>
          </a:p>
        </p:txBody>
      </p:sp>
    </p:spTree>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7AFF3F-CFE2-46DF-9873-AA41E5559DD3}"/>
              </a:ext>
            </a:extLst>
          </p:cNvPr>
          <p:cNvSpPr txBox="1"/>
          <p:nvPr/>
        </p:nvSpPr>
        <p:spPr>
          <a:xfrm>
            <a:off x="767408" y="1412776"/>
            <a:ext cx="10801200" cy="4312271"/>
          </a:xfrm>
          <a:prstGeom prst="rect">
            <a:avLst/>
          </a:prstGeom>
          <a:noFill/>
        </p:spPr>
        <p:txBody>
          <a:bodyPr wrap="square">
            <a:spAutoFit/>
          </a:bodyPr>
          <a:lstStyle/>
          <a:p>
            <a:pPr indent="359410" algn="just">
              <a:lnSpc>
                <a:spcPct val="107000"/>
              </a:lnSpc>
              <a:spcAft>
                <a:spcPts val="300"/>
              </a:spcAft>
            </a:pPr>
            <a:r>
              <a:rPr lang="ru-RU" sz="2200" i="1" dirty="0">
                <a:effectLst/>
                <a:latin typeface="Times New Roman" panose="02020603050405020304" pitchFamily="18" charset="0"/>
                <a:ea typeface="Times New Roman" panose="02020603050405020304" pitchFamily="18" charset="0"/>
              </a:rPr>
              <a:t>Численность белорусских народных мстителей превышала 374 тыс.</a:t>
            </a:r>
            <a:r>
              <a:rPr lang="en-US" sz="2200" i="1" dirty="0">
                <a:effectLst/>
                <a:latin typeface="Times New Roman" panose="02020603050405020304" pitchFamily="18" charset="0"/>
                <a:ea typeface="Times New Roman" panose="02020603050405020304" pitchFamily="18" charset="0"/>
              </a:rPr>
              <a:t> </a:t>
            </a:r>
            <a:r>
              <a:rPr lang="ru-RU" sz="2200" i="1" dirty="0">
                <a:effectLst/>
                <a:latin typeface="Times New Roman" panose="02020603050405020304" pitchFamily="18" charset="0"/>
                <a:ea typeface="Times New Roman" panose="02020603050405020304" pitchFamily="18" charset="0"/>
              </a:rPr>
              <a:t>человек.</a:t>
            </a:r>
            <a:r>
              <a:rPr lang="en-US" sz="2200" i="1" dirty="0">
                <a:effectLst/>
                <a:latin typeface="Times New Roman" panose="02020603050405020304" pitchFamily="18" charset="0"/>
                <a:ea typeface="Times New Roman" panose="02020603050405020304" pitchFamily="18" charset="0"/>
              </a:rPr>
              <a:t> </a:t>
            </a:r>
            <a:r>
              <a:rPr lang="ru-RU" sz="2200" i="1" dirty="0">
                <a:effectLst/>
                <a:latin typeface="Times New Roman" panose="02020603050405020304" pitchFamily="18" charset="0"/>
                <a:ea typeface="Times New Roman" panose="02020603050405020304" pitchFamily="18" charset="0"/>
              </a:rPr>
              <a:t>Они были объединены в 1255 отрядов, из которых 997 входили в состав 213 бригад и полков, а 258 отрядов действовали самостоятельно.</a:t>
            </a:r>
            <a:endParaRPr lang="ru-RU" sz="2200" dirty="0">
              <a:effectLst/>
              <a:latin typeface="Times New Roman" panose="02020603050405020304" pitchFamily="18" charset="0"/>
              <a:ea typeface="Times New Roman" panose="02020603050405020304" pitchFamily="18" charset="0"/>
            </a:endParaRPr>
          </a:p>
          <a:p>
            <a:pPr indent="359410" algn="just">
              <a:lnSpc>
                <a:spcPct val="107000"/>
              </a:lnSpc>
              <a:spcAft>
                <a:spcPts val="300"/>
              </a:spcAft>
            </a:pPr>
            <a:r>
              <a:rPr lang="ru-RU" sz="2200" i="1" dirty="0">
                <a:effectLst/>
                <a:latin typeface="Times New Roman" panose="02020603050405020304" pitchFamily="18" charset="0"/>
                <a:ea typeface="Times New Roman" panose="02020603050405020304" pitchFamily="18" charset="0"/>
              </a:rPr>
              <a:t>Грандиозные масштабы приобрели действия народных мстителей в «рельсовой войне» во время контрнаступления советских войск под г.</a:t>
            </a:r>
            <a:r>
              <a:rPr lang="en-US" sz="2200" i="1" dirty="0">
                <a:effectLst/>
                <a:latin typeface="Times New Roman" panose="02020603050405020304" pitchFamily="18" charset="0"/>
                <a:ea typeface="Times New Roman" panose="02020603050405020304" pitchFamily="18" charset="0"/>
              </a:rPr>
              <a:t> </a:t>
            </a:r>
            <a:r>
              <a:rPr lang="ru-RU" sz="2200" i="1" dirty="0">
                <a:effectLst/>
                <a:latin typeface="Times New Roman" panose="02020603050405020304" pitchFamily="18" charset="0"/>
                <a:ea typeface="Times New Roman" panose="02020603050405020304" pitchFamily="18" charset="0"/>
              </a:rPr>
              <a:t>Курском. Только в ночь на 3 августа 1943</a:t>
            </a:r>
            <a:r>
              <a:rPr lang="en-US" sz="2200" i="1" dirty="0">
                <a:effectLst/>
                <a:latin typeface="Times New Roman" panose="02020603050405020304" pitchFamily="18" charset="0"/>
                <a:ea typeface="Times New Roman" panose="02020603050405020304" pitchFamily="18" charset="0"/>
              </a:rPr>
              <a:t> </a:t>
            </a:r>
            <a:r>
              <a:rPr lang="ru-RU" sz="2200" i="1" dirty="0">
                <a:effectLst/>
                <a:latin typeface="Times New Roman" panose="02020603050405020304" pitchFamily="18" charset="0"/>
                <a:ea typeface="Times New Roman" panose="02020603050405020304" pitchFamily="18" charset="0"/>
              </a:rPr>
              <a:t>г. для проведения диверсий на коммуникациях вышли 74 тыс.</a:t>
            </a:r>
            <a:r>
              <a:rPr lang="en-US" sz="2200" i="1" dirty="0">
                <a:effectLst/>
                <a:latin typeface="Times New Roman" panose="02020603050405020304" pitchFamily="18" charset="0"/>
                <a:ea typeface="Times New Roman" panose="02020603050405020304" pitchFamily="18" charset="0"/>
              </a:rPr>
              <a:t> </a:t>
            </a:r>
            <a:r>
              <a:rPr lang="ru-RU" sz="2200" i="1" dirty="0">
                <a:effectLst/>
                <a:latin typeface="Times New Roman" panose="02020603050405020304" pitchFamily="18" charset="0"/>
                <a:ea typeface="Times New Roman" panose="02020603050405020304" pitchFamily="18" charset="0"/>
              </a:rPr>
              <a:t>партизан Беларуси. В августе</a:t>
            </a:r>
            <a:r>
              <a:rPr lang="en-US" sz="2200" i="1" dirty="0">
                <a:effectLst/>
                <a:latin typeface="Times New Roman" panose="02020603050405020304" pitchFamily="18" charset="0"/>
                <a:ea typeface="Times New Roman" panose="02020603050405020304" pitchFamily="18" charset="0"/>
              </a:rPr>
              <a:t> </a:t>
            </a:r>
            <a:r>
              <a:rPr lang="ru-RU" sz="2200" i="1" dirty="0">
                <a:effectLst/>
                <a:latin typeface="Times New Roman" panose="02020603050405020304" pitchFamily="18" charset="0"/>
                <a:ea typeface="Times New Roman" panose="02020603050405020304" pitchFamily="18" charset="0"/>
              </a:rPr>
              <a:t>– начале сентября 1943</a:t>
            </a:r>
            <a:r>
              <a:rPr lang="en-US" sz="2200" i="1" dirty="0">
                <a:effectLst/>
                <a:latin typeface="Times New Roman" panose="02020603050405020304" pitchFamily="18" charset="0"/>
                <a:ea typeface="Times New Roman" panose="02020603050405020304" pitchFamily="18" charset="0"/>
              </a:rPr>
              <a:t> </a:t>
            </a:r>
            <a:r>
              <a:rPr lang="ru-RU" sz="2200" i="1" dirty="0">
                <a:effectLst/>
                <a:latin typeface="Times New Roman" panose="02020603050405020304" pitchFamily="18" charset="0"/>
                <a:ea typeface="Times New Roman" panose="02020603050405020304" pitchFamily="18" charset="0"/>
              </a:rPr>
              <a:t>г. они сбросили под откос 836 вражеских поездов, взорвали 84 железнодорожных моста, уничтожили большое количество живой силы, техники, боеприпасов.</a:t>
            </a:r>
          </a:p>
          <a:p>
            <a:pPr indent="359410" algn="just">
              <a:lnSpc>
                <a:spcPct val="107000"/>
              </a:lnSpc>
              <a:spcAft>
                <a:spcPts val="300"/>
              </a:spcAft>
            </a:pPr>
            <a:endParaRPr lang="ru-RU" i="1" dirty="0">
              <a:latin typeface="Times New Roman" panose="02020603050405020304" pitchFamily="18" charset="0"/>
              <a:ea typeface="Times New Roman" panose="02020603050405020304" pitchFamily="18" charset="0"/>
            </a:endParaRPr>
          </a:p>
          <a:p>
            <a:pPr indent="359410" algn="just">
              <a:lnSpc>
                <a:spcPct val="107000"/>
              </a:lnSpc>
              <a:spcAft>
                <a:spcPts val="300"/>
              </a:spcAft>
            </a:pPr>
            <a:endParaRPr lang="ru-RU" sz="1600" i="1" dirty="0">
              <a:effectLst/>
              <a:latin typeface="Times New Roman" panose="02020603050405020304" pitchFamily="18" charset="0"/>
              <a:ea typeface="Times New Roman" panose="02020603050405020304" pitchFamily="18" charset="0"/>
            </a:endParaRPr>
          </a:p>
          <a:p>
            <a:pPr indent="359410" algn="just">
              <a:lnSpc>
                <a:spcPct val="107000"/>
              </a:lnSpc>
              <a:spcAft>
                <a:spcPts val="300"/>
              </a:spcAft>
            </a:pPr>
            <a:endParaRPr lang="ru-RU" sz="1600" i="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8127023"/>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Заголовок 1">
            <a:extLst>
              <a:ext uri="{FF2B5EF4-FFF2-40B4-BE49-F238E27FC236}">
                <a16:creationId xmlns:a16="http://schemas.microsoft.com/office/drawing/2014/main" id="{AB3961D3-1648-411D-B529-8451CF515D5C}"/>
              </a:ext>
            </a:extLst>
          </p:cNvPr>
          <p:cNvSpPr>
            <a:spLocks noGrp="1"/>
          </p:cNvSpPr>
          <p:nvPr>
            <p:ph type="title" sz="quarter"/>
          </p:nvPr>
        </p:nvSpPr>
        <p:spPr>
          <a:xfrm>
            <a:off x="2197101" y="0"/>
            <a:ext cx="8437563" cy="1143000"/>
          </a:xfrm>
        </p:spPr>
        <p:txBody>
          <a:bodyPr/>
          <a:lstStyle/>
          <a:p>
            <a:r>
              <a:rPr lang="ru-RU" altLang="ru-RU" sz="2600" b="1">
                <a:solidFill>
                  <a:srgbClr val="FF0000"/>
                </a:solidFill>
                <a:latin typeface="Times New Roman" panose="02020603050405020304" pitchFamily="18" charset="0"/>
              </a:rPr>
              <a:t>КНІЖНЫЯ ВЫДАННІ  ІНСТЫТУТА ГІСТОРЫІ</a:t>
            </a:r>
            <a:endParaRPr lang="ru-RU" altLang="ru-RU" sz="2600"/>
          </a:p>
        </p:txBody>
      </p:sp>
      <p:pic>
        <p:nvPicPr>
          <p:cNvPr id="65539" name="Рисунок 3">
            <a:extLst>
              <a:ext uri="{FF2B5EF4-FFF2-40B4-BE49-F238E27FC236}">
                <a16:creationId xmlns:a16="http://schemas.microsoft.com/office/drawing/2014/main" id="{537D9D53-562C-4D42-8E59-6B74A10F6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57476"/>
            <a:ext cx="8429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Объект 8" descr="http://history.by/wp-content/uploads/2020/06/Image0002.jpg">
            <a:extLst>
              <a:ext uri="{FF2B5EF4-FFF2-40B4-BE49-F238E27FC236}">
                <a16:creationId xmlns:a16="http://schemas.microsoft.com/office/drawing/2014/main" id="{0AF42CA4-AAD2-4733-AF3B-1765A24E4BAB}"/>
              </a:ext>
            </a:extLst>
          </p:cNvPr>
          <p:cNvPicPr>
            <a:picLocks noGrp="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104874" y="1143000"/>
            <a:ext cx="1851893" cy="2525469"/>
          </a:xfrm>
        </p:spPr>
      </p:pic>
      <p:pic>
        <p:nvPicPr>
          <p:cNvPr id="65541" name="Picture 2">
            <a:extLst>
              <a:ext uri="{FF2B5EF4-FFF2-40B4-BE49-F238E27FC236}">
                <a16:creationId xmlns:a16="http://schemas.microsoft.com/office/drawing/2014/main" id="{A5DB26AD-3E98-4133-92EB-A8586A2D7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763" y="3944104"/>
            <a:ext cx="1957565" cy="269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2" name="Объект 9" descr="30012014-1">
            <a:extLst>
              <a:ext uri="{FF2B5EF4-FFF2-40B4-BE49-F238E27FC236}">
                <a16:creationId xmlns:a16="http://schemas.microsoft.com/office/drawing/2014/main" id="{E84D2D13-DCAA-46D3-868E-D99D4B902085}"/>
              </a:ext>
            </a:extLst>
          </p:cNvPr>
          <p:cNvPicPr>
            <a:picLocks noGrp="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151440" y="1169440"/>
            <a:ext cx="1666874" cy="2525468"/>
          </a:xfrm>
        </p:spPr>
      </p:pic>
      <p:pic>
        <p:nvPicPr>
          <p:cNvPr id="65543" name="Picture 3">
            <a:extLst>
              <a:ext uri="{FF2B5EF4-FFF2-40B4-BE49-F238E27FC236}">
                <a16:creationId xmlns:a16="http://schemas.microsoft.com/office/drawing/2014/main" id="{B4A99F3E-4D4D-4150-86C5-7A5DCC498B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0948" y="1147201"/>
            <a:ext cx="1628894" cy="251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5" name="Picture 4">
            <a:extLst>
              <a:ext uri="{FF2B5EF4-FFF2-40B4-BE49-F238E27FC236}">
                <a16:creationId xmlns:a16="http://schemas.microsoft.com/office/drawing/2014/main" id="{2F0D57CE-371A-4C3E-8ED9-33C8529142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282" y="3933056"/>
            <a:ext cx="1957566"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4">
            <a:extLst>
              <a:ext uri="{FF2B5EF4-FFF2-40B4-BE49-F238E27FC236}">
                <a16:creationId xmlns:a16="http://schemas.microsoft.com/office/drawing/2014/main" id="{149D0D71-9793-48A9-B423-BD1488B405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6112" y="3934347"/>
            <a:ext cx="1909968" cy="271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2">
            <a:extLst>
              <a:ext uri="{FF2B5EF4-FFF2-40B4-BE49-F238E27FC236}">
                <a16:creationId xmlns:a16="http://schemas.microsoft.com/office/drawing/2014/main" id="{28DE2FA2-DC5D-42D9-B17B-1505E86956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2275" y="1143000"/>
            <a:ext cx="1845331" cy="255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2">
            <a:extLst>
              <a:ext uri="{FF2B5EF4-FFF2-40B4-BE49-F238E27FC236}">
                <a16:creationId xmlns:a16="http://schemas.microsoft.com/office/drawing/2014/main" id="{01D9048F-DA9F-431D-98AB-691551E385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920" y="1137401"/>
            <a:ext cx="1851893" cy="255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Picture 2" descr="30012014-1">
            <a:extLst>
              <a:ext uri="{FF2B5EF4-FFF2-40B4-BE49-F238E27FC236}">
                <a16:creationId xmlns:a16="http://schemas.microsoft.com/office/drawing/2014/main" id="{49E88A34-3558-4B7C-BE70-7E4D6A150B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86822" y="3944104"/>
            <a:ext cx="1849738" cy="269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Литвин А">
            <a:extLst>
              <a:ext uri="{FF2B5EF4-FFF2-40B4-BE49-F238E27FC236}">
                <a16:creationId xmlns:a16="http://schemas.microsoft.com/office/drawing/2014/main" id="{8EC383ED-F99C-4CE7-881E-B9CBC9F1108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7912" y="3933056"/>
            <a:ext cx="1817688"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30012014-1">
            <a:extLst>
              <a:ext uri="{FF2B5EF4-FFF2-40B4-BE49-F238E27FC236}">
                <a16:creationId xmlns:a16="http://schemas.microsoft.com/office/drawing/2014/main" id="{DACD033C-6A00-4C52-8FDF-241B09CEB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151" y="1465263"/>
            <a:ext cx="3667125" cy="51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Рисунок 3">
            <a:extLst>
              <a:ext uri="{FF2B5EF4-FFF2-40B4-BE49-F238E27FC236}">
                <a16:creationId xmlns:a16="http://schemas.microsoft.com/office/drawing/2014/main" id="{653686C7-3A64-45EF-A7AC-0ADA11F49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71439"/>
            <a:ext cx="842963"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4">
            <a:extLst>
              <a:ext uri="{FF2B5EF4-FFF2-40B4-BE49-F238E27FC236}">
                <a16:creationId xmlns:a16="http://schemas.microsoft.com/office/drawing/2014/main" id="{592B9601-E34B-4B14-A069-C55F8681EF57}"/>
              </a:ext>
            </a:extLst>
          </p:cNvPr>
          <p:cNvSpPr txBox="1">
            <a:spLocks noChangeArrowheads="1"/>
          </p:cNvSpPr>
          <p:nvPr/>
        </p:nvSpPr>
        <p:spPr bwMode="auto">
          <a:xfrm>
            <a:off x="2640014" y="192088"/>
            <a:ext cx="7704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a:r>
              <a:rPr lang="ru-RU" altLang="ru-RU" sz="2400" b="1" dirty="0">
                <a:solidFill>
                  <a:srgbClr val="FF0000"/>
                </a:solidFill>
              </a:rPr>
              <a:t>КНІЖНЫЯ ВЫДАННІ  ІНСТЫТУТА ГІСТОРЫІ</a:t>
            </a:r>
            <a:endParaRPr lang="en-US" altLang="ru-RU" sz="2400" b="1" dirty="0">
              <a:solidFill>
                <a:srgbClr val="FF0000"/>
              </a:solidFill>
            </a:endParaRPr>
          </a:p>
        </p:txBody>
      </p:sp>
      <p:pic>
        <p:nvPicPr>
          <p:cNvPr id="66565" name="Рисунок 2">
            <a:extLst>
              <a:ext uri="{FF2B5EF4-FFF2-40B4-BE49-F238E27FC236}">
                <a16:creationId xmlns:a16="http://schemas.microsoft.com/office/drawing/2014/main" id="{16941AD8-3C1B-426E-BBA1-0EDC54688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109" t="2287" r="18832" b="1636"/>
          <a:stretch>
            <a:fillRect/>
          </a:stretch>
        </p:blipFill>
        <p:spPr bwMode="auto">
          <a:xfrm>
            <a:off x="5500689" y="1628776"/>
            <a:ext cx="4992687"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3">
            <a:extLst>
              <a:ext uri="{FF2B5EF4-FFF2-40B4-BE49-F238E27FC236}">
                <a16:creationId xmlns:a16="http://schemas.microsoft.com/office/drawing/2014/main" id="{3266B195-5B52-4248-AC69-EF423FF50E9B}"/>
              </a:ext>
            </a:extLst>
          </p:cNvPr>
          <p:cNvSpPr txBox="1">
            <a:spLocks noChangeArrowheads="1"/>
          </p:cNvSpPr>
          <p:nvPr/>
        </p:nvSpPr>
        <p:spPr bwMode="auto">
          <a:xfrm>
            <a:off x="5880101" y="5732464"/>
            <a:ext cx="46386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be-BY" altLang="ru-RU" sz="1600"/>
              <a:t>Успаміны Старшыні Прэзідыума НАН Беларусі </a:t>
            </a:r>
          </a:p>
          <a:p>
            <a:r>
              <a:rPr lang="be-BY" altLang="ru-RU" sz="1600"/>
              <a:t>У.Р. Гусакова пра свайго бацьку Рыгора Якаўлевіча</a:t>
            </a:r>
            <a:endParaRPr lang="ru-RU" altLang="ru-RU" sz="1600"/>
          </a:p>
        </p:txBody>
      </p:sp>
    </p:spTree>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D0D6B5-64D1-4A80-8586-5CBD1D84ED8F}"/>
              </a:ext>
            </a:extLst>
          </p:cNvPr>
          <p:cNvSpPr txBox="1"/>
          <p:nvPr/>
        </p:nvSpPr>
        <p:spPr>
          <a:xfrm>
            <a:off x="5735960" y="1052736"/>
            <a:ext cx="6094268" cy="4493538"/>
          </a:xfrm>
          <a:prstGeom prst="rect">
            <a:avLst/>
          </a:prstGeom>
          <a:noFill/>
        </p:spPr>
        <p:txBody>
          <a:bodyPr wrap="square">
            <a:spAutoFit/>
          </a:bodyPr>
          <a:lstStyle/>
          <a:p>
            <a:pPr marL="0" indent="0">
              <a:buNone/>
            </a:pPr>
            <a:r>
              <a:rPr lang="ru-RU" sz="2600" dirty="0">
                <a:latin typeface="Arial" panose="020B0604020202020204" pitchFamily="34" charset="0"/>
                <a:cs typeface="Arial" panose="020B0604020202020204" pitchFamily="34" charset="0"/>
              </a:rPr>
              <a:t>По итогам польско-советской войны после 5-месячных переговоров 18 марта 1921 г. в Риге был подписан мирный договор между РСФСР (которая действовала и от имени ССРБ) и УССР, с одной стороны, и Польшей – с другой. К Польше отходили обширные территории с преобладанием непольского населения – Западная Беларусь и Западная Украина. </a:t>
            </a:r>
          </a:p>
        </p:txBody>
      </p:sp>
      <p:pic>
        <p:nvPicPr>
          <p:cNvPr id="7" name="Рисунок 6" descr="Изображение выглядит как текст&#10;&#10;Автоматически созданное описание">
            <a:extLst>
              <a:ext uri="{FF2B5EF4-FFF2-40B4-BE49-F238E27FC236}">
                <a16:creationId xmlns:a16="http://schemas.microsoft.com/office/drawing/2014/main" id="{8BCA67E5-2EDC-4CAB-BE6F-9E9B5283C4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384" y="260648"/>
            <a:ext cx="4155829" cy="6165304"/>
          </a:xfrm>
          <a:prstGeom prst="rect">
            <a:avLst/>
          </a:prstGeom>
        </p:spPr>
      </p:pic>
    </p:spTree>
    <p:extLst>
      <p:ext uri="{BB962C8B-B14F-4D97-AF65-F5344CB8AC3E}">
        <p14:creationId xmlns:p14="http://schemas.microsoft.com/office/powerpoint/2010/main" val="4287249584"/>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a:extLst>
              <a:ext uri="{FF2B5EF4-FFF2-40B4-BE49-F238E27FC236}">
                <a16:creationId xmlns:a16="http://schemas.microsoft.com/office/drawing/2014/main" id="{834F4249-C940-4DDE-97D6-825330FE15EA}"/>
              </a:ext>
            </a:extLst>
          </p:cNvPr>
          <p:cNvSpPr>
            <a:spLocks noGrp="1"/>
          </p:cNvSpPr>
          <p:nvPr>
            <p:ph type="title"/>
          </p:nvPr>
        </p:nvSpPr>
        <p:spPr>
          <a:xfrm>
            <a:off x="2895601" y="620713"/>
            <a:ext cx="6684963" cy="685800"/>
          </a:xfrm>
        </p:spPr>
        <p:txBody>
          <a:bodyPr/>
          <a:lstStyle/>
          <a:p>
            <a:r>
              <a:rPr lang="ru-RU" altLang="ru-RU" sz="3400" b="1">
                <a:solidFill>
                  <a:srgbClr val="FF0000"/>
                </a:solidFill>
              </a:rPr>
              <a:t>Вернулся после похоронки.</a:t>
            </a:r>
            <a:br>
              <a:rPr lang="ru-RU" altLang="ru-RU" sz="3400" b="1">
                <a:solidFill>
                  <a:srgbClr val="FF0000"/>
                </a:solidFill>
              </a:rPr>
            </a:br>
            <a:r>
              <a:rPr lang="ru-RU" altLang="ru-RU" sz="3400" b="1">
                <a:solidFill>
                  <a:srgbClr val="FF0000"/>
                </a:solidFill>
              </a:rPr>
              <a:t>«Здравствуй, мама, я – живой!»</a:t>
            </a:r>
          </a:p>
        </p:txBody>
      </p:sp>
      <p:pic>
        <p:nvPicPr>
          <p:cNvPr id="67587" name="Рисунок 227">
            <a:extLst>
              <a:ext uri="{FF2B5EF4-FFF2-40B4-BE49-F238E27FC236}">
                <a16:creationId xmlns:a16="http://schemas.microsoft.com/office/drawing/2014/main" id="{02CA694F-D59B-49A3-9BAA-ABD2DB01C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9467" b="25865"/>
          <a:stretch>
            <a:fillRect/>
          </a:stretch>
        </p:blipFill>
        <p:spPr bwMode="auto">
          <a:xfrm>
            <a:off x="2006600" y="1935163"/>
            <a:ext cx="44513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Рисунок 248" descr="G:\Проект по Байготу\Байгот В.В\IMG_20190416_160615.jpg">
            <a:extLst>
              <a:ext uri="{FF2B5EF4-FFF2-40B4-BE49-F238E27FC236}">
                <a16:creationId xmlns:a16="http://schemas.microsoft.com/office/drawing/2014/main" id="{F9079E75-4043-45ED-A8DA-400489550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151" y="3509963"/>
            <a:ext cx="4684713"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Рисунок 226" descr="G:\Проект по Байготу\Байгот В.В\IMG_20190416_155418.jpg">
            <a:extLst>
              <a:ext uri="{FF2B5EF4-FFF2-40B4-BE49-F238E27FC236}">
                <a16:creationId xmlns:a16="http://schemas.microsoft.com/office/drawing/2014/main" id="{DBD1D53E-5C86-422C-BEEF-CB773C50C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218" r="-14307"/>
          <a:stretch>
            <a:fillRect/>
          </a:stretch>
        </p:blipFill>
        <p:spPr bwMode="auto">
          <a:xfrm>
            <a:off x="2036764" y="3509963"/>
            <a:ext cx="3108325"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Рисунок 249" descr="G:\Проект по Байготу\Байгот В.В\IMG_20190416_160802.jpg">
            <a:extLst>
              <a:ext uri="{FF2B5EF4-FFF2-40B4-BE49-F238E27FC236}">
                <a16:creationId xmlns:a16="http://schemas.microsoft.com/office/drawing/2014/main" id="{3514FF0B-E699-4AB7-99FC-7AD1642B7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1376" y="1700214"/>
            <a:ext cx="1844675"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Заголовок 1">
            <a:extLst>
              <a:ext uri="{FF2B5EF4-FFF2-40B4-BE49-F238E27FC236}">
                <a16:creationId xmlns:a16="http://schemas.microsoft.com/office/drawing/2014/main" id="{F50F04E0-C191-49A5-8EA9-F40D76148333}"/>
              </a:ext>
            </a:extLst>
          </p:cNvPr>
          <p:cNvSpPr>
            <a:spLocks noGrp="1"/>
          </p:cNvSpPr>
          <p:nvPr>
            <p:ph type="title"/>
          </p:nvPr>
        </p:nvSpPr>
        <p:spPr>
          <a:xfrm>
            <a:off x="983432" y="116632"/>
            <a:ext cx="10225136" cy="1171671"/>
          </a:xfrm>
        </p:spPr>
        <p:txBody>
          <a:bodyPr/>
          <a:lstStyle/>
          <a:p>
            <a:r>
              <a:rPr lang="ru-RU" altLang="ru-RU" sz="2400" dirty="0" err="1">
                <a:solidFill>
                  <a:srgbClr val="FF0000"/>
                </a:solidFill>
              </a:rPr>
              <a:t>ур</a:t>
            </a:r>
            <a:r>
              <a:rPr lang="ru-RU" altLang="ru-RU" sz="2400" dirty="0">
                <a:solidFill>
                  <a:srgbClr val="FF0000"/>
                </a:solidFill>
              </a:rPr>
              <a:t>. </a:t>
            </a:r>
            <a:r>
              <a:rPr lang="ru-RU" altLang="ru-RU" sz="2400" dirty="0" err="1">
                <a:solidFill>
                  <a:srgbClr val="FF0000"/>
                </a:solidFill>
              </a:rPr>
              <a:t>Ивановщина</a:t>
            </a:r>
            <a:r>
              <a:rPr lang="ru-RU" altLang="ru-RU" sz="2400" dirty="0">
                <a:solidFill>
                  <a:srgbClr val="FF0000"/>
                </a:solidFill>
              </a:rPr>
              <a:t> под Логойском (Еврейская гора), </a:t>
            </a:r>
            <a:br>
              <a:rPr lang="ru-RU" altLang="ru-RU" sz="2400" dirty="0">
                <a:solidFill>
                  <a:srgbClr val="FF0000"/>
                </a:solidFill>
              </a:rPr>
            </a:br>
            <a:r>
              <a:rPr lang="ru-RU" altLang="ru-RU" sz="2400" dirty="0">
                <a:solidFill>
                  <a:srgbClr val="FF0000"/>
                </a:solidFill>
              </a:rPr>
              <a:t>где в августе 1941 нацистами  уничтожено</a:t>
            </a:r>
            <a:r>
              <a:rPr lang="en-US" altLang="ru-RU" sz="2400" dirty="0">
                <a:solidFill>
                  <a:srgbClr val="FF0000"/>
                </a:solidFill>
              </a:rPr>
              <a:t> </a:t>
            </a:r>
            <a:r>
              <a:rPr lang="ru-RU" altLang="ru-RU" sz="2400" dirty="0">
                <a:solidFill>
                  <a:srgbClr val="FF0000"/>
                </a:solidFill>
              </a:rPr>
              <a:t>около 1200 человек</a:t>
            </a:r>
            <a:br>
              <a:rPr lang="ru-RU" altLang="ru-RU" sz="2400" dirty="0">
                <a:solidFill>
                  <a:srgbClr val="FF0000"/>
                </a:solidFill>
              </a:rPr>
            </a:br>
            <a:r>
              <a:rPr lang="en-US" altLang="ru-RU" sz="2400" dirty="0">
                <a:solidFill>
                  <a:srgbClr val="FF0000"/>
                </a:solidFill>
              </a:rPr>
              <a:t>30 </a:t>
            </a:r>
            <a:r>
              <a:rPr lang="ru-RU" altLang="ru-RU" sz="2400" dirty="0">
                <a:solidFill>
                  <a:srgbClr val="FF0000"/>
                </a:solidFill>
              </a:rPr>
              <a:t>августа</a:t>
            </a:r>
            <a:r>
              <a:rPr lang="en-US" altLang="ru-RU" sz="2400" dirty="0">
                <a:solidFill>
                  <a:srgbClr val="FF0000"/>
                </a:solidFill>
              </a:rPr>
              <a:t> 2022</a:t>
            </a:r>
            <a:br>
              <a:rPr lang="ru-RU" altLang="ru-RU" sz="2400" dirty="0">
                <a:solidFill>
                  <a:srgbClr val="FF0000"/>
                </a:solidFill>
              </a:rPr>
            </a:br>
            <a:r>
              <a:rPr lang="ru-RU" altLang="ru-RU" sz="2400" dirty="0">
                <a:solidFill>
                  <a:srgbClr val="FF0000"/>
                </a:solidFill>
              </a:rPr>
              <a:t>состоялось перезахоронение останков на мемориальном комплексе</a:t>
            </a:r>
          </a:p>
        </p:txBody>
      </p:sp>
      <p:pic>
        <p:nvPicPr>
          <p:cNvPr id="68613" name="Объект 4" descr="Изображение выглядит как внешний&#10;&#10;Автоматически созданное описание">
            <a:extLst>
              <a:ext uri="{FF2B5EF4-FFF2-40B4-BE49-F238E27FC236}">
                <a16:creationId xmlns:a16="http://schemas.microsoft.com/office/drawing/2014/main" id="{CCC7A3C7-EC9A-47E6-B33D-F0B36E50D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00" y="1484783"/>
            <a:ext cx="2776537"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Объект 4" descr="Изображение выглядит как дерево, трава, внешний, земля&#10;&#10;Автоматически созданное описание">
            <a:extLst>
              <a:ext uri="{FF2B5EF4-FFF2-40B4-BE49-F238E27FC236}">
                <a16:creationId xmlns:a16="http://schemas.microsoft.com/office/drawing/2014/main" id="{5234D7D8-DBFC-4360-8E69-245CE2E4140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39956" y="1824508"/>
            <a:ext cx="7564437" cy="4256088"/>
          </a:xfrm>
        </p:spPr>
      </p:pic>
    </p:spTree>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4">
            <a:extLst>
              <a:ext uri="{FF2B5EF4-FFF2-40B4-BE49-F238E27FC236}">
                <a16:creationId xmlns:a16="http://schemas.microsoft.com/office/drawing/2014/main" id="{52C14E7F-2582-45C2-87E5-E99D2E562828}"/>
              </a:ext>
            </a:extLst>
          </p:cNvPr>
          <p:cNvSpPr txBox="1">
            <a:spLocks noChangeArrowheads="1"/>
          </p:cNvSpPr>
          <p:nvPr/>
        </p:nvSpPr>
        <p:spPr bwMode="auto">
          <a:xfrm>
            <a:off x="1343472" y="202625"/>
            <a:ext cx="9432727" cy="168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49263">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a:lnSpc>
                <a:spcPct val="120000"/>
              </a:lnSpc>
              <a:spcAft>
                <a:spcPts val="800"/>
              </a:spcAft>
            </a:pPr>
            <a:r>
              <a:rPr lang="ru-RU" altLang="ru-RU" sz="2100" dirty="0">
                <a:ea typeface="Calibri" panose="020F0502020204030204" pitchFamily="34" charset="0"/>
                <a:cs typeface="Times New Roman" panose="02020603050405020304" pitchFamily="18" charset="0"/>
              </a:rPr>
              <a:t>Думаю, просто уверен, что каждый из Вас смог бы привести свои личные примеры злодеяний нацистских преступников на нашей общей земле! </a:t>
            </a:r>
          </a:p>
          <a:p>
            <a:pPr algn="ctr">
              <a:lnSpc>
                <a:spcPct val="120000"/>
              </a:lnSpc>
              <a:spcAft>
                <a:spcPts val="800"/>
              </a:spcAft>
            </a:pPr>
            <a:r>
              <a:rPr lang="ru-RU" altLang="ru-RU" sz="2000" dirty="0">
                <a:ea typeface="Calibri" panose="020F0502020204030204" pitchFamily="34" charset="0"/>
                <a:cs typeface="Times New Roman" panose="02020603050405020304" pitchFamily="18" charset="0"/>
              </a:rPr>
              <a:t>В Беларуси многие из них зафиксированы в историко-документальных хрониках «Память», которых издано в Беларуси более 140 книг!</a:t>
            </a:r>
            <a:endParaRPr lang="ru-RU" altLang="ru-RU"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0659" name="TextBox 6">
            <a:extLst>
              <a:ext uri="{FF2B5EF4-FFF2-40B4-BE49-F238E27FC236}">
                <a16:creationId xmlns:a16="http://schemas.microsoft.com/office/drawing/2014/main" id="{D93A7438-22F1-4F57-A16E-2036AD80F675}"/>
              </a:ext>
            </a:extLst>
          </p:cNvPr>
          <p:cNvSpPr txBox="1">
            <a:spLocks noChangeArrowheads="1"/>
          </p:cNvSpPr>
          <p:nvPr/>
        </p:nvSpPr>
        <p:spPr bwMode="auto">
          <a:xfrm>
            <a:off x="407368" y="2204864"/>
            <a:ext cx="84963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a:r>
              <a:rPr lang="be-BY" altLang="ru-RU" sz="2200" dirty="0">
                <a:cs typeface="Calibri" panose="020F0502020204030204" pitchFamily="34" charset="0"/>
              </a:rPr>
              <a:t>Приведу пример из книги “Памяць. Дзятлаўскі раён”: </a:t>
            </a:r>
            <a:r>
              <a:rPr lang="be-BY" altLang="ru-RU" sz="2200" i="1" dirty="0">
                <a:cs typeface="Calibri" panose="020F0502020204030204" pitchFamily="34" charset="0"/>
              </a:rPr>
              <a:t>“Вёска Гарадкі. У вёсцы да вайны меўся 51 двор і пражывала 385 жыхароў. 13 і 16 снежня 1942 г. фашысцкія карнікі ў два заходы знішчылі 48 двароў, растралялі і спалілі жывымі 367 яе жыхароў”</a:t>
            </a:r>
            <a:endParaRPr lang="ru-RU" altLang="ru-RU" sz="2200" dirty="0"/>
          </a:p>
        </p:txBody>
      </p:sp>
      <p:sp>
        <p:nvSpPr>
          <p:cNvPr id="70660" name="TextBox 8">
            <a:extLst>
              <a:ext uri="{FF2B5EF4-FFF2-40B4-BE49-F238E27FC236}">
                <a16:creationId xmlns:a16="http://schemas.microsoft.com/office/drawing/2014/main" id="{6B969F23-C28F-4AAF-8CF0-E2E78CAF09CD}"/>
              </a:ext>
            </a:extLst>
          </p:cNvPr>
          <p:cNvSpPr txBox="1">
            <a:spLocks noChangeArrowheads="1"/>
          </p:cNvSpPr>
          <p:nvPr/>
        </p:nvSpPr>
        <p:spPr bwMode="auto">
          <a:xfrm>
            <a:off x="3287688" y="3861048"/>
            <a:ext cx="84963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be-BY" altLang="ru-RU" sz="2200" dirty="0">
                <a:ea typeface="Calibri" panose="020F0502020204030204" pitchFamily="34" charset="0"/>
                <a:cs typeface="Times New Roman" panose="02020603050405020304" pitchFamily="18" charset="0"/>
              </a:rPr>
              <a:t>Можно ли спокойно воспринимать воспоминания девочки из д. Лядки, которая пережила ту страшную трагению геноцида: </a:t>
            </a:r>
            <a:r>
              <a:rPr lang="be-BY" altLang="ru-RU" sz="2200" i="1" dirty="0">
                <a:ea typeface="Calibri" panose="020F0502020204030204" pitchFamily="34" charset="0"/>
                <a:cs typeface="Times New Roman" panose="02020603050405020304" pitchFamily="18" charset="0"/>
              </a:rPr>
              <a:t>“…М. стрэліў у маю маці, ён застрэліў яе са спіны і яе грудная клетка ўзарвалася... Тады яны стрэлілі ў маю сястру і адстрэлілі ёй правую руку… Тады М. стрэліў у маю малодшую сястру і параніў яе. Дзіця плакала, М. павярнуўся і стрэліў яму ў галаву, мазгі дзіцяці разляцеліся па ўсей печцы…”</a:t>
            </a:r>
            <a:endParaRPr lang="ru-RU" altLang="ru-RU" sz="2200" dirty="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2603EC-3493-4696-9635-6D94749003F0}"/>
              </a:ext>
            </a:extLst>
          </p:cNvPr>
          <p:cNvSpPr txBox="1"/>
          <p:nvPr/>
        </p:nvSpPr>
        <p:spPr>
          <a:xfrm>
            <a:off x="1919536" y="692696"/>
            <a:ext cx="8568952" cy="4093428"/>
          </a:xfrm>
          <a:prstGeom prst="rect">
            <a:avLst/>
          </a:prstGeom>
          <a:noFill/>
        </p:spPr>
        <p:txBody>
          <a:bodyPr wrap="square">
            <a:spAutoFit/>
          </a:bodyPr>
          <a:lstStyle/>
          <a:p>
            <a:r>
              <a:rPr lang="ru-RU" sz="2600" b="1" dirty="0">
                <a:effectLst/>
                <a:latin typeface="Times New Roman" panose="02020603050405020304" pitchFamily="18" charset="0"/>
                <a:ea typeface="Times New Roman" panose="02020603050405020304" pitchFamily="18" charset="0"/>
              </a:rPr>
              <a:t>После Великой Победы белорусский народ в буквальном смысле возродил свою республику из пепла.</a:t>
            </a:r>
            <a:r>
              <a:rPr lang="ru-RU" sz="2600" dirty="0">
                <a:effectLst/>
                <a:latin typeface="Times New Roman" panose="02020603050405020304" pitchFamily="18" charset="0"/>
                <a:ea typeface="Times New Roman" panose="02020603050405020304" pitchFamily="18" charset="0"/>
              </a:rPr>
              <a:t> </a:t>
            </a:r>
          </a:p>
          <a:p>
            <a:r>
              <a:rPr lang="ru-RU" sz="2600" dirty="0">
                <a:effectLst/>
                <a:latin typeface="Times New Roman" panose="02020603050405020304" pitchFamily="18" charset="0"/>
                <a:ea typeface="Times New Roman" panose="02020603050405020304" pitchFamily="18" charset="0"/>
              </a:rPr>
              <a:t>Благодаря мощному импульсу народного единства в послевоенный период белорусы достигли успехов в промышленности и аграрной сфере, обновлении городов и сел, развитии науки и культуры.</a:t>
            </a:r>
          </a:p>
          <a:p>
            <a:endParaRPr lang="ru-RU" sz="2600" b="1" dirty="0">
              <a:effectLst/>
              <a:latin typeface="Times New Roman" panose="02020603050405020304" pitchFamily="18" charset="0"/>
              <a:ea typeface="Times New Roman" panose="02020603050405020304" pitchFamily="18" charset="0"/>
            </a:endParaRPr>
          </a:p>
          <a:p>
            <a:r>
              <a:rPr lang="ru-RU" sz="2600" b="1" i="1" dirty="0">
                <a:effectLst/>
                <a:latin typeface="Times New Roman" panose="02020603050405020304" pitchFamily="18" charset="0"/>
                <a:ea typeface="Times New Roman" panose="02020603050405020304" pitchFamily="18" charset="0"/>
              </a:rPr>
              <a:t>Результат консолидации общества</a:t>
            </a:r>
            <a:r>
              <a:rPr lang="en-US" sz="2600" b="1" i="1" dirty="0">
                <a:effectLst/>
                <a:latin typeface="Times New Roman" panose="02020603050405020304" pitchFamily="18" charset="0"/>
                <a:ea typeface="Times New Roman" panose="02020603050405020304" pitchFamily="18" charset="0"/>
              </a:rPr>
              <a:t> </a:t>
            </a:r>
            <a:r>
              <a:rPr lang="ru-RU" sz="2600" b="1" i="1" dirty="0">
                <a:effectLst/>
                <a:latin typeface="Times New Roman" panose="02020603050405020304" pitchFamily="18" charset="0"/>
                <a:ea typeface="Times New Roman" panose="02020603050405020304" pitchFamily="18" charset="0"/>
              </a:rPr>
              <a:t>– реализация масштабных научных, производственных проектов</a:t>
            </a:r>
            <a:endParaRPr lang="ru-RU" sz="2600" i="1" dirty="0"/>
          </a:p>
        </p:txBody>
      </p:sp>
    </p:spTree>
    <p:extLst>
      <p:ext uri="{BB962C8B-B14F-4D97-AF65-F5344CB8AC3E}">
        <p14:creationId xmlns:p14="http://schemas.microsoft.com/office/powerpoint/2010/main" val="3643758719"/>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3CCBD8-FA11-4497-B71E-200A279F8A74}"/>
              </a:ext>
            </a:extLst>
          </p:cNvPr>
          <p:cNvSpPr txBox="1"/>
          <p:nvPr/>
        </p:nvSpPr>
        <p:spPr>
          <a:xfrm>
            <a:off x="4727848" y="555073"/>
            <a:ext cx="7221174" cy="6001643"/>
          </a:xfrm>
          <a:prstGeom prst="rect">
            <a:avLst/>
          </a:prstGeom>
          <a:noFill/>
        </p:spPr>
        <p:txBody>
          <a:bodyPr wrap="square">
            <a:spAutoFit/>
          </a:bodyPr>
          <a:lstStyle/>
          <a:p>
            <a:r>
              <a:rPr lang="ru-RU" sz="2400" dirty="0">
                <a:effectLst/>
                <a:latin typeface="Times New Roman" panose="02020603050405020304" pitchFamily="18" charset="0"/>
                <a:ea typeface="Times New Roman" panose="02020603050405020304" pitchFamily="18" charset="0"/>
              </a:rPr>
              <a:t>Единство белорусского народа связано не только с внешними угрозами и необходимостью отстаивать свободу и независимость в противостоянии с врагом. Основы нашей консолидации заложены в глубоком уважении и любви к родной земле и ее истории. Благодаря этому мы сохраняем свою идентичность, свою неповторимость и непохожесть на другие народы мира. </a:t>
            </a:r>
            <a:r>
              <a:rPr lang="ru-RU" sz="2400" i="1" dirty="0">
                <a:effectLst/>
                <a:latin typeface="Times New Roman" panose="02020603050405020304" pitchFamily="18" charset="0"/>
                <a:ea typeface="Times New Roman" panose="02020603050405020304" pitchFamily="18" charset="0"/>
              </a:rPr>
              <a:t>«Но главное,</a:t>
            </a:r>
            <a:r>
              <a:rPr lang="ru-RU" sz="2400" dirty="0">
                <a:effectLst/>
                <a:latin typeface="Times New Roman" panose="02020603050405020304" pitchFamily="18" charset="0"/>
                <a:ea typeface="Times New Roman" panose="02020603050405020304" pitchFamily="18" charset="0"/>
              </a:rPr>
              <a:t> </a:t>
            </a:r>
            <a:r>
              <a:rPr lang="ru-RU" sz="2400" b="1" i="1" dirty="0">
                <a:effectLst/>
                <a:latin typeface="Times New Roman" panose="02020603050405020304" pitchFamily="18" charset="0"/>
                <a:ea typeface="Times New Roman" panose="02020603050405020304" pitchFamily="18" charset="0"/>
              </a:rPr>
              <a:t>мы сохранили себя, менталитет, достоинство и чистую душу белорусского народа. Все то, что нас объединяет и позволяет с уверенностью смотреть в будущее</a:t>
            </a:r>
            <a:r>
              <a:rPr lang="ru-RU" sz="2400" i="1" dirty="0">
                <a:effectLst/>
                <a:latin typeface="Times New Roman" panose="02020603050405020304" pitchFamily="18" charset="0"/>
                <a:ea typeface="Times New Roman" panose="02020603050405020304" pitchFamily="18" charset="0"/>
              </a:rPr>
              <a:t>»</a:t>
            </a:r>
            <a:r>
              <a:rPr lang="ru-RU" sz="2400" dirty="0">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ru-RU" sz="2400" dirty="0">
                <a:effectLst/>
                <a:latin typeface="Times New Roman" panose="02020603050405020304" pitchFamily="18" charset="0"/>
                <a:ea typeface="Times New Roman" panose="02020603050405020304" pitchFamily="18" charset="0"/>
              </a:rPr>
              <a:t>– подчеркнул Президент </a:t>
            </a:r>
            <a:r>
              <a:rPr lang="ru-RU" sz="2400" b="1" dirty="0" err="1">
                <a:effectLst/>
                <a:latin typeface="Times New Roman" panose="02020603050405020304" pitchFamily="18" charset="0"/>
                <a:ea typeface="Times New Roman" panose="02020603050405020304" pitchFamily="18" charset="0"/>
              </a:rPr>
              <a:t>А.Г.Лукашенко</a:t>
            </a:r>
            <a:r>
              <a:rPr lang="ru-RU" sz="2400" dirty="0">
                <a:effectLst/>
                <a:latin typeface="Times New Roman" panose="02020603050405020304" pitchFamily="18" charset="0"/>
                <a:ea typeface="Times New Roman" panose="02020603050405020304" pitchFamily="18" charset="0"/>
              </a:rPr>
              <a:t> 11 января 2022</a:t>
            </a:r>
            <a:r>
              <a:rPr lang="en-US" sz="2400" dirty="0">
                <a:effectLst/>
                <a:latin typeface="Times New Roman" panose="02020603050405020304" pitchFamily="18" charset="0"/>
                <a:ea typeface="Times New Roman" panose="02020603050405020304" pitchFamily="18" charset="0"/>
              </a:rPr>
              <a:t> </a:t>
            </a:r>
            <a:r>
              <a:rPr lang="ru-RU" sz="2400" dirty="0">
                <a:effectLst/>
                <a:latin typeface="Times New Roman" panose="02020603050405020304" pitchFamily="18" charset="0"/>
                <a:ea typeface="Times New Roman" panose="02020603050405020304" pitchFamily="18" charset="0"/>
              </a:rPr>
              <a:t>г. на церемонии вручения премии «За духовное возрождение», специальных премий деятелям культуры и искусства и «</a:t>
            </a:r>
            <a:r>
              <a:rPr lang="ru-RU" sz="2400" dirty="0" err="1">
                <a:effectLst/>
                <a:latin typeface="Times New Roman" panose="02020603050405020304" pitchFamily="18" charset="0"/>
                <a:ea typeface="Times New Roman" panose="02020603050405020304" pitchFamily="18" charset="0"/>
              </a:rPr>
              <a:t>Беларуск</a:t>
            </a:r>
            <a:r>
              <a:rPr lang="en-US" sz="2400" dirty="0" err="1">
                <a:effectLst/>
                <a:latin typeface="Times New Roman" panose="02020603050405020304" pitchFamily="18" charset="0"/>
                <a:ea typeface="Times New Roman" panose="02020603050405020304" pitchFamily="18" charset="0"/>
              </a:rPr>
              <a:t>i</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спартыўны</a:t>
            </a:r>
            <a:r>
              <a:rPr lang="ru-RU" sz="2400" dirty="0">
                <a:effectLst/>
                <a:latin typeface="Times New Roman" panose="02020603050405020304" pitchFamily="18" charset="0"/>
                <a:ea typeface="Times New Roman" panose="02020603050405020304" pitchFamily="18" charset="0"/>
              </a:rPr>
              <a:t> Ал</a:t>
            </a:r>
            <a:r>
              <a:rPr lang="en-US" sz="2400" dirty="0" err="1">
                <a:effectLst/>
                <a:latin typeface="Times New Roman" panose="02020603050405020304" pitchFamily="18" charset="0"/>
                <a:ea typeface="Times New Roman" panose="02020603050405020304" pitchFamily="18" charset="0"/>
              </a:rPr>
              <a:t>i</a:t>
            </a:r>
            <a:r>
              <a:rPr lang="ru-RU" sz="2400" dirty="0" err="1">
                <a:effectLst/>
                <a:latin typeface="Times New Roman" panose="02020603050405020304" pitchFamily="18" charset="0"/>
                <a:ea typeface="Times New Roman" panose="02020603050405020304" pitchFamily="18" charset="0"/>
              </a:rPr>
              <a:t>мп</a:t>
            </a:r>
            <a:r>
              <a:rPr lang="ru-RU" sz="2400" dirty="0">
                <a:effectLst/>
                <a:latin typeface="Times New Roman" panose="02020603050405020304" pitchFamily="18" charset="0"/>
                <a:ea typeface="Times New Roman" panose="02020603050405020304" pitchFamily="18" charset="0"/>
              </a:rPr>
              <a:t>».</a:t>
            </a:r>
            <a:endParaRPr lang="ru-RU" sz="2400" dirty="0"/>
          </a:p>
        </p:txBody>
      </p:sp>
      <p:pic>
        <p:nvPicPr>
          <p:cNvPr id="4" name="Рисунок 3" descr="Изображение выглядит как текст, человек, синий, толпа&#10;&#10;Автоматически созданное описание">
            <a:extLst>
              <a:ext uri="{FF2B5EF4-FFF2-40B4-BE49-F238E27FC236}">
                <a16:creationId xmlns:a16="http://schemas.microsoft.com/office/drawing/2014/main" id="{4347DDF9-DFDB-431A-AFC3-78E89AAF39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81" y="764704"/>
            <a:ext cx="4480128" cy="5582382"/>
          </a:xfrm>
          <a:prstGeom prst="rect">
            <a:avLst/>
          </a:prstGeom>
        </p:spPr>
      </p:pic>
    </p:spTree>
    <p:extLst>
      <p:ext uri="{BB962C8B-B14F-4D97-AF65-F5344CB8AC3E}">
        <p14:creationId xmlns:p14="http://schemas.microsoft.com/office/powerpoint/2010/main" val="2795056300"/>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a:extLst>
              <a:ext uri="{FF2B5EF4-FFF2-40B4-BE49-F238E27FC236}">
                <a16:creationId xmlns:a16="http://schemas.microsoft.com/office/drawing/2014/main" id="{06E2D97B-59F3-4A3B-8CFC-68058EED4264}"/>
              </a:ext>
            </a:extLst>
          </p:cNvPr>
          <p:cNvSpPr>
            <a:spLocks noGrp="1"/>
          </p:cNvSpPr>
          <p:nvPr>
            <p:ph type="title" sz="quarter"/>
          </p:nvPr>
        </p:nvSpPr>
        <p:spPr>
          <a:xfrm>
            <a:off x="1919289" y="198439"/>
            <a:ext cx="8713787" cy="638175"/>
          </a:xfrm>
        </p:spPr>
        <p:txBody>
          <a:bodyPr/>
          <a:lstStyle/>
          <a:p>
            <a:pPr eaLnBrk="1" hangingPunct="1"/>
            <a:r>
              <a:rPr lang="be-BY" altLang="ru-RU" sz="2400">
                <a:solidFill>
                  <a:srgbClr val="FF0000"/>
                </a:solidFill>
              </a:rPr>
              <a:t>Багацце і ўнікальнасць археалагічнай спадчыны Беларусі</a:t>
            </a:r>
            <a:endParaRPr lang="ru-RU" altLang="ru-RU" sz="2400">
              <a:solidFill>
                <a:srgbClr val="FF0000"/>
              </a:solidFill>
            </a:endParaRPr>
          </a:p>
        </p:txBody>
      </p:sp>
      <p:pic>
        <p:nvPicPr>
          <p:cNvPr id="28675" name="Picture 4" descr="D:\Гісторыя\Уласнае\Археалогія\Напрацоўкі\Отчет о раскопках\Гольшаны, Ошмянский район\Гольшаны Ошмянский район.jpg">
            <a:extLst>
              <a:ext uri="{FF2B5EF4-FFF2-40B4-BE49-F238E27FC236}">
                <a16:creationId xmlns:a16="http://schemas.microsoft.com/office/drawing/2014/main" id="{AF9CBB56-4CC2-45B8-8E24-EB41CAE49674}"/>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935759" y="2509693"/>
            <a:ext cx="3801274" cy="2280403"/>
          </a:xfrm>
          <a:noFill/>
        </p:spPr>
      </p:pic>
      <p:pic>
        <p:nvPicPr>
          <p:cNvPr id="28676" name="Picture 3" descr="D:\Гісторыя\Уласнае\Археалогія\Напрацоўкі\Отчет о раскопках\Ровное Поле, Ошмянский район\4.jpg">
            <a:extLst>
              <a:ext uri="{FF2B5EF4-FFF2-40B4-BE49-F238E27FC236}">
                <a16:creationId xmlns:a16="http://schemas.microsoft.com/office/drawing/2014/main" id="{E6BB6FDD-F567-4432-87A2-EAB3B3081DDF}"/>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43382" y="2893050"/>
            <a:ext cx="3626044" cy="1897046"/>
          </a:xfrm>
          <a:noFill/>
        </p:spPr>
      </p:pic>
      <p:pic>
        <p:nvPicPr>
          <p:cNvPr id="28677" name="Picture 4" descr="IMG_0336">
            <a:extLst>
              <a:ext uri="{FF2B5EF4-FFF2-40B4-BE49-F238E27FC236}">
                <a16:creationId xmlns:a16="http://schemas.microsoft.com/office/drawing/2014/main" id="{82D11D34-4833-47DB-868E-999ECFC536BC}"/>
              </a:ext>
            </a:extLst>
          </p:cNvPr>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9544698" y="5325568"/>
            <a:ext cx="1801813" cy="1008063"/>
          </a:xfrm>
        </p:spPr>
      </p:pic>
      <p:pic>
        <p:nvPicPr>
          <p:cNvPr id="28678" name="Picture 5" descr="топоры 6">
            <a:extLst>
              <a:ext uri="{FF2B5EF4-FFF2-40B4-BE49-F238E27FC236}">
                <a16:creationId xmlns:a16="http://schemas.microsoft.com/office/drawing/2014/main" id="{C7028967-1DA5-463F-BA56-B962D535A371}"/>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85013" y="962470"/>
            <a:ext cx="2865438" cy="1798637"/>
          </a:xfrm>
        </p:spPr>
      </p:pic>
      <p:pic>
        <p:nvPicPr>
          <p:cNvPr id="28681" name="Picture 9" descr="IMG_7257">
            <a:extLst>
              <a:ext uri="{FF2B5EF4-FFF2-40B4-BE49-F238E27FC236}">
                <a16:creationId xmlns:a16="http://schemas.microsoft.com/office/drawing/2014/main" id="{8D916AA4-A397-4448-9BEC-D9FC69282A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966" y="4898358"/>
            <a:ext cx="4968552" cy="189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1" descr="IMG_7346">
            <a:extLst>
              <a:ext uri="{FF2B5EF4-FFF2-40B4-BE49-F238E27FC236}">
                <a16:creationId xmlns:a16="http://schemas.microsoft.com/office/drawing/2014/main" id="{855A6B62-7804-4819-B7E9-7055361DA5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4152" y="5217619"/>
            <a:ext cx="15541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C133B98D-F5D3-458B-8B98-52EE431BB9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5760" y="978495"/>
            <a:ext cx="3751263" cy="1392237"/>
          </a:xfrm>
          <a:prstGeom prst="rect">
            <a:avLst/>
          </a:prstGeom>
          <a:noFill/>
          <a:ln w="9525">
            <a:noFill/>
            <a:miter lim="800000"/>
            <a:headEnd/>
            <a:tailEnd/>
          </a:ln>
          <a:effectLst/>
        </p:spPr>
      </p:pic>
      <p:pic>
        <p:nvPicPr>
          <p:cNvPr id="12" name="Picture 8" descr="D:\Государственность_2017\Т.1._Ч.1_ил\Новая папка\музычныя інструменты.tif">
            <a:extLst>
              <a:ext uri="{FF2B5EF4-FFF2-40B4-BE49-F238E27FC236}">
                <a16:creationId xmlns:a16="http://schemas.microsoft.com/office/drawing/2014/main" id="{A64F7EAB-2741-4ACA-BF7E-864FE0D5F1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3366" y="971948"/>
            <a:ext cx="345281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0">
            <a:extLst>
              <a:ext uri="{FF2B5EF4-FFF2-40B4-BE49-F238E27FC236}">
                <a16:creationId xmlns:a16="http://schemas.microsoft.com/office/drawing/2014/main" id="{45967F41-47DA-4DA9-BEF8-D1AE122A57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774" t="8710" r="1450" b="18454"/>
          <a:stretch>
            <a:fillRect/>
          </a:stretch>
        </p:blipFill>
        <p:spPr bwMode="auto">
          <a:xfrm>
            <a:off x="7740144" y="3155246"/>
            <a:ext cx="43973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BE3662EC-F5A0-4780-AC71-BEFD3ED84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980" y="2332442"/>
            <a:ext cx="7890040" cy="443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B96F7FF-4BC5-4F86-A2FB-C3CA10A1EF99}"/>
              </a:ext>
            </a:extLst>
          </p:cNvPr>
          <p:cNvSpPr txBox="1"/>
          <p:nvPr/>
        </p:nvSpPr>
        <p:spPr>
          <a:xfrm>
            <a:off x="6456040" y="349641"/>
            <a:ext cx="5544616" cy="1400383"/>
          </a:xfrm>
          <a:prstGeom prst="rect">
            <a:avLst/>
          </a:prstGeom>
          <a:noFill/>
        </p:spPr>
        <p:txBody>
          <a:bodyPr wrap="square">
            <a:spAutoFit/>
          </a:bodyPr>
          <a:lstStyle/>
          <a:p>
            <a:pPr>
              <a:defRPr/>
            </a:pPr>
            <a:r>
              <a:rPr lang="ru-RU" altLang="ru-RU" sz="1700" dirty="0"/>
              <a:t>На выставке «Беларусь интеллектуальная» 20 января 2023 г.  Президент Республики Беларусь </a:t>
            </a:r>
          </a:p>
          <a:p>
            <a:pPr>
              <a:defRPr/>
            </a:pPr>
            <a:r>
              <a:rPr lang="ru-RU" altLang="ru-RU" sz="1700" dirty="0"/>
              <a:t>А.Г. Лукашенко познакомился с уникальными археологическим артефактами и новейшими изданиями по исторической тематике</a:t>
            </a:r>
            <a:endParaRPr lang="ru-RU" sz="1700" dirty="0"/>
          </a:p>
        </p:txBody>
      </p:sp>
      <p:sp>
        <p:nvSpPr>
          <p:cNvPr id="5" name="TextBox 4">
            <a:extLst>
              <a:ext uri="{FF2B5EF4-FFF2-40B4-BE49-F238E27FC236}">
                <a16:creationId xmlns:a16="http://schemas.microsoft.com/office/drawing/2014/main" id="{C5CE8AA3-3842-4CBC-B277-5E8812B14DF6}"/>
              </a:ext>
            </a:extLst>
          </p:cNvPr>
          <p:cNvSpPr txBox="1"/>
          <p:nvPr/>
        </p:nvSpPr>
        <p:spPr>
          <a:xfrm>
            <a:off x="191344" y="88031"/>
            <a:ext cx="6097554" cy="1923604"/>
          </a:xfrm>
          <a:prstGeom prst="rect">
            <a:avLst/>
          </a:prstGeom>
          <a:noFill/>
        </p:spPr>
        <p:txBody>
          <a:bodyPr wrap="square">
            <a:spAutoFit/>
          </a:bodyPr>
          <a:lstStyle/>
          <a:p>
            <a:r>
              <a:rPr lang="ru-RU" sz="1700" b="1" dirty="0">
                <a:effectLst/>
                <a:latin typeface="Times New Roman" panose="02020603050405020304" pitchFamily="18" charset="0"/>
                <a:ea typeface="Times New Roman" panose="02020603050405020304" pitchFamily="18" charset="0"/>
              </a:rPr>
              <a:t>В развитии страны важную роль играет наука.</a:t>
            </a:r>
            <a:r>
              <a:rPr lang="ru-RU" sz="1700" dirty="0">
                <a:effectLst/>
                <a:latin typeface="Times New Roman" panose="02020603050405020304" pitchFamily="18" charset="0"/>
                <a:ea typeface="Times New Roman" panose="02020603050405020304" pitchFamily="18" charset="0"/>
              </a:rPr>
              <a:t> Прошедшая в начале 2023 года выставка научно-технических достижений «Беларусь интеллектуальная» доказала, что Беларусь</a:t>
            </a:r>
            <a:r>
              <a:rPr lang="en-US" sz="1700" dirty="0">
                <a:effectLst/>
                <a:latin typeface="Times New Roman" panose="02020603050405020304" pitchFamily="18" charset="0"/>
                <a:ea typeface="Times New Roman" panose="02020603050405020304" pitchFamily="18" charset="0"/>
              </a:rPr>
              <a:t> </a:t>
            </a:r>
            <a:r>
              <a:rPr lang="ru-RU" sz="1700" dirty="0">
                <a:effectLst/>
                <a:latin typeface="Times New Roman" panose="02020603050405020304" pitchFamily="18" charset="0"/>
                <a:ea typeface="Times New Roman" panose="02020603050405020304" pitchFamily="18" charset="0"/>
              </a:rPr>
              <a:t>– высокоинтеллектуальная страна. Ученые нашей страны могут решать широкий спектр задач: от создания </a:t>
            </a:r>
            <a:r>
              <a:rPr lang="en-US" sz="1700" dirty="0">
                <a:effectLst/>
                <a:latin typeface="Times New Roman" panose="02020603050405020304" pitchFamily="18" charset="0"/>
                <a:ea typeface="Times New Roman" panose="02020603050405020304" pitchFamily="18" charset="0"/>
              </a:rPr>
              <a:t>IT</a:t>
            </a:r>
            <a:r>
              <a:rPr lang="ru-RU" sz="1700" dirty="0">
                <a:effectLst/>
                <a:latin typeface="Times New Roman" panose="02020603050405020304" pitchFamily="18" charset="0"/>
                <a:ea typeface="Times New Roman" panose="02020603050405020304" pitchFamily="18" charset="0"/>
              </a:rPr>
              <a:t>технологий, искусственного интеллекта и робототехники до космических аппаратов, электротранспорта и военного приборостроения.</a:t>
            </a:r>
            <a:endParaRPr lang="ru-RU" sz="1700" dirty="0"/>
          </a:p>
        </p:txBody>
      </p:sp>
    </p:spTree>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Заголовок 2">
            <a:extLst>
              <a:ext uri="{FF2B5EF4-FFF2-40B4-BE49-F238E27FC236}">
                <a16:creationId xmlns:a16="http://schemas.microsoft.com/office/drawing/2014/main" id="{555DAD29-FBC9-4B6B-B82D-459B894FF24C}"/>
              </a:ext>
            </a:extLst>
          </p:cNvPr>
          <p:cNvSpPr>
            <a:spLocks noGrp="1"/>
          </p:cNvSpPr>
          <p:nvPr>
            <p:ph type="title"/>
          </p:nvPr>
        </p:nvSpPr>
        <p:spPr>
          <a:xfrm>
            <a:off x="299356" y="-210344"/>
            <a:ext cx="11593288" cy="1009650"/>
          </a:xfrm>
        </p:spPr>
        <p:txBody>
          <a:bodyPr/>
          <a:lstStyle/>
          <a:p>
            <a:r>
              <a:rPr lang="be-BY" altLang="ru-RU" sz="2100" b="1" i="1" dirty="0">
                <a:solidFill>
                  <a:srgbClr val="FF0000"/>
                </a:solidFill>
                <a:latin typeface="Times New Roman" panose="02020603050405020304" pitchFamily="18" charset="0"/>
                <a:cs typeface="Times New Roman" panose="02020603050405020304" pitchFamily="18" charset="0"/>
              </a:rPr>
              <a:t>Спецыяльная прэмія Прэзідэнта Рэспублікі Беларусь дзеячам культуры і мастацтва за 2020 г. </a:t>
            </a:r>
            <a:endParaRPr lang="ru-RU" altLang="ru-RU" sz="2100" dirty="0">
              <a:solidFill>
                <a:srgbClr val="FF0000"/>
              </a:solidFill>
            </a:endParaRPr>
          </a:p>
        </p:txBody>
      </p:sp>
      <p:pic>
        <p:nvPicPr>
          <p:cNvPr id="91139" name="Рисунок 3">
            <a:extLst>
              <a:ext uri="{FF2B5EF4-FFF2-40B4-BE49-F238E27FC236}">
                <a16:creationId xmlns:a16="http://schemas.microsoft.com/office/drawing/2014/main" id="{617F84CA-5935-4C09-A2B3-89AB93710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7301" y="3147319"/>
            <a:ext cx="5140250" cy="366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Объект 12">
            <a:extLst>
              <a:ext uri="{FF2B5EF4-FFF2-40B4-BE49-F238E27FC236}">
                <a16:creationId xmlns:a16="http://schemas.microsoft.com/office/drawing/2014/main" id="{A08F7EE4-8D5C-4608-AF94-5A8ABEFCF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73" y="4297314"/>
            <a:ext cx="446405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Объект 7">
            <a:extLst>
              <a:ext uri="{FF2B5EF4-FFF2-40B4-BE49-F238E27FC236}">
                <a16:creationId xmlns:a16="http://schemas.microsoft.com/office/drawing/2014/main" id="{4504265C-A2E8-4995-BF69-335BD89AF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607" y="548680"/>
            <a:ext cx="4465638"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8">
            <a:extLst>
              <a:ext uri="{FF2B5EF4-FFF2-40B4-BE49-F238E27FC236}">
                <a16:creationId xmlns:a16="http://schemas.microsoft.com/office/drawing/2014/main" id="{8A2D9303-32A4-4D5C-BCA8-FD9BCD91C7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827" y="548680"/>
            <a:ext cx="4785196" cy="358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6" descr="Изображение выглядит как цветок, украшен, постельное белье, свежий&#10;&#10;Автоматически созданное описание">
            <a:extLst>
              <a:ext uri="{FF2B5EF4-FFF2-40B4-BE49-F238E27FC236}">
                <a16:creationId xmlns:a16="http://schemas.microsoft.com/office/drawing/2014/main" id="{FD0698DF-A93A-4FA6-840F-8B6103718E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23392" y="100012"/>
            <a:ext cx="3743325" cy="6657975"/>
          </a:xfrm>
          <a:prstGeom prst="rect">
            <a:avLst/>
          </a:prstGeom>
        </p:spPr>
      </p:pic>
      <p:sp>
        <p:nvSpPr>
          <p:cNvPr id="4" name="TextBox 3">
            <a:extLst>
              <a:ext uri="{FF2B5EF4-FFF2-40B4-BE49-F238E27FC236}">
                <a16:creationId xmlns:a16="http://schemas.microsoft.com/office/drawing/2014/main" id="{57702DBB-E712-4D90-9A23-933E61C774EA}"/>
              </a:ext>
            </a:extLst>
          </p:cNvPr>
          <p:cNvSpPr txBox="1"/>
          <p:nvPr/>
        </p:nvSpPr>
        <p:spPr>
          <a:xfrm>
            <a:off x="5231904" y="1124744"/>
            <a:ext cx="6097554" cy="3859583"/>
          </a:xfrm>
          <a:prstGeom prst="rect">
            <a:avLst/>
          </a:prstGeom>
          <a:noFill/>
        </p:spPr>
        <p:txBody>
          <a:bodyPr wrap="square">
            <a:spAutoFit/>
          </a:bodyPr>
          <a:lstStyle/>
          <a:p>
            <a:pPr indent="359410" algn="just">
              <a:lnSpc>
                <a:spcPct val="107000"/>
              </a:lnSpc>
              <a:spcAft>
                <a:spcPts val="300"/>
              </a:spcAft>
            </a:pPr>
            <a:r>
              <a:rPr lang="ru-RU" sz="1800" b="1" dirty="0">
                <a:effectLst/>
                <a:latin typeface="Times New Roman" panose="02020603050405020304" pitchFamily="18" charset="0"/>
                <a:ea typeface="Times New Roman" panose="02020603050405020304" pitchFamily="18" charset="0"/>
              </a:rPr>
              <a:t>В основе всего достигнутого независимой Республикой Беларусь</a:t>
            </a:r>
            <a:r>
              <a:rPr lang="en-US" sz="1800" b="1" dirty="0">
                <a:effectLst/>
                <a:latin typeface="Times New Roman" panose="02020603050405020304" pitchFamily="18" charset="0"/>
                <a:ea typeface="Times New Roman" panose="02020603050405020304" pitchFamily="18" charset="0"/>
              </a:rPr>
              <a:t> </a:t>
            </a:r>
            <a:r>
              <a:rPr lang="ru-RU" sz="1800" b="1" dirty="0">
                <a:effectLst/>
                <a:latin typeface="Times New Roman" panose="02020603050405020304" pitchFamily="18" charset="0"/>
                <a:ea typeface="Times New Roman" panose="02020603050405020304" pitchFamily="18" charset="0"/>
              </a:rPr>
              <a:t>– самоотверженный труд сплоченных людей.</a:t>
            </a:r>
            <a:r>
              <a:rPr lang="ru-RU" sz="1800" dirty="0">
                <a:effectLst/>
                <a:latin typeface="Times New Roman" panose="02020603050405020304" pitchFamily="18" charset="0"/>
                <a:ea typeface="Times New Roman" panose="02020603050405020304" pitchFamily="18" charset="0"/>
              </a:rPr>
              <a:t> Людей, способных преодолевать любые препятствия, уверенно идти к намеченной цели.</a:t>
            </a:r>
          </a:p>
          <a:p>
            <a:pPr indent="359410" algn="just">
              <a:lnSpc>
                <a:spcPct val="107000"/>
              </a:lnSpc>
              <a:spcAft>
                <a:spcPts val="300"/>
              </a:spcAft>
            </a:pPr>
            <a:endParaRPr lang="ru-RU" dirty="0">
              <a:latin typeface="Times New Roman" panose="02020603050405020304" pitchFamily="18" charset="0"/>
              <a:ea typeface="Times New Roman" panose="02020603050405020304" pitchFamily="18" charset="0"/>
            </a:endParaRPr>
          </a:p>
          <a:p>
            <a:pPr indent="359410" algn="just">
              <a:lnSpc>
                <a:spcPct val="107000"/>
              </a:lnSpc>
              <a:spcAft>
                <a:spcPts val="300"/>
              </a:spcAft>
            </a:pPr>
            <a:endParaRPr lang="ru-RU" sz="1800" dirty="0">
              <a:effectLst/>
              <a:latin typeface="Times New Roman" panose="02020603050405020304" pitchFamily="18" charset="0"/>
              <a:ea typeface="Times New Roman" panose="02020603050405020304" pitchFamily="18" charset="0"/>
            </a:endParaRPr>
          </a:p>
          <a:p>
            <a:pPr indent="359410" algn="just">
              <a:lnSpc>
                <a:spcPct val="107000"/>
              </a:lnSpc>
              <a:spcAft>
                <a:spcPts val="300"/>
              </a:spcAft>
            </a:pPr>
            <a:endParaRPr lang="ru-RU" dirty="0">
              <a:latin typeface="Times New Roman" panose="02020603050405020304" pitchFamily="18" charset="0"/>
              <a:ea typeface="Times New Roman" panose="02020603050405020304" pitchFamily="18" charset="0"/>
            </a:endParaRPr>
          </a:p>
          <a:p>
            <a:pPr indent="359410" algn="just">
              <a:lnSpc>
                <a:spcPct val="107000"/>
              </a:lnSpc>
              <a:spcAft>
                <a:spcPts val="300"/>
              </a:spcAft>
            </a:pPr>
            <a:endParaRPr lang="ru-RU" sz="1800" dirty="0">
              <a:effectLst/>
              <a:latin typeface="Times New Roman" panose="02020603050405020304" pitchFamily="18" charset="0"/>
              <a:ea typeface="Times New Roman" panose="02020603050405020304" pitchFamily="18" charset="0"/>
            </a:endParaRPr>
          </a:p>
          <a:p>
            <a:pPr indent="359410" algn="just">
              <a:lnSpc>
                <a:spcPct val="107000"/>
              </a:lnSpc>
              <a:spcAft>
                <a:spcPts val="300"/>
              </a:spcAft>
            </a:pPr>
            <a:r>
              <a:rPr lang="ru-RU" i="1" dirty="0">
                <a:latin typeface="Times New Roman" panose="02020603050405020304" pitchFamily="18" charset="0"/>
                <a:ea typeface="Times New Roman" panose="02020603050405020304" pitchFamily="18" charset="0"/>
              </a:rPr>
              <a:t>Восстановленный </a:t>
            </a:r>
            <a:r>
              <a:rPr lang="ru-RU" i="1" dirty="0" err="1">
                <a:latin typeface="Times New Roman" panose="02020603050405020304" pitchFamily="18" charset="0"/>
                <a:ea typeface="Times New Roman" panose="02020603050405020304" pitchFamily="18" charset="0"/>
              </a:rPr>
              <a:t>Туровский</a:t>
            </a:r>
            <a:r>
              <a:rPr lang="ru-RU" i="1" dirty="0">
                <a:latin typeface="Times New Roman" panose="02020603050405020304" pitchFamily="18" charset="0"/>
                <a:ea typeface="Times New Roman" panose="02020603050405020304" pitchFamily="18" charset="0"/>
              </a:rPr>
              <a:t> крест </a:t>
            </a:r>
          </a:p>
          <a:p>
            <a:pPr indent="359410" algn="just">
              <a:lnSpc>
                <a:spcPct val="107000"/>
              </a:lnSpc>
              <a:spcAft>
                <a:spcPts val="300"/>
              </a:spcAft>
            </a:pPr>
            <a:r>
              <a:rPr lang="ru-RU" i="1" dirty="0">
                <a:latin typeface="Times New Roman" panose="02020603050405020304" pitchFamily="18" charset="0"/>
                <a:ea typeface="Times New Roman" panose="02020603050405020304" pitchFamily="18" charset="0"/>
              </a:rPr>
              <a:t>(идея Лауреата Государственной премии Беларуси доктора исторических наук, профессора Петра Лысенко, на основе найденных им артефактов)</a:t>
            </a:r>
            <a:endParaRPr lang="ru-RU" sz="18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95879828"/>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CB0D32-7762-466C-8499-7C4140C1282E}"/>
              </a:ext>
            </a:extLst>
          </p:cNvPr>
          <p:cNvSpPr txBox="1"/>
          <p:nvPr/>
        </p:nvSpPr>
        <p:spPr>
          <a:xfrm>
            <a:off x="1271464" y="908720"/>
            <a:ext cx="10009112" cy="3993594"/>
          </a:xfrm>
          <a:prstGeom prst="rect">
            <a:avLst/>
          </a:prstGeom>
          <a:noFill/>
        </p:spPr>
        <p:txBody>
          <a:bodyPr wrap="square">
            <a:spAutoFit/>
          </a:bodyPr>
          <a:lstStyle/>
          <a:p>
            <a:pPr indent="359410" algn="just">
              <a:lnSpc>
                <a:spcPct val="107000"/>
              </a:lnSpc>
              <a:spcAft>
                <a:spcPts val="300"/>
              </a:spcAft>
            </a:pPr>
            <a:endParaRPr lang="ru-RU" sz="2600" b="1" dirty="0">
              <a:effectLst/>
              <a:latin typeface="Times New Roman" panose="02020603050405020304" pitchFamily="18" charset="0"/>
              <a:ea typeface="Times New Roman" panose="02020603050405020304" pitchFamily="18" charset="0"/>
            </a:endParaRPr>
          </a:p>
          <a:p>
            <a:pPr indent="359410" algn="just">
              <a:lnSpc>
                <a:spcPct val="107000"/>
              </a:lnSpc>
              <a:spcAft>
                <a:spcPts val="300"/>
              </a:spcAft>
            </a:pPr>
            <a:r>
              <a:rPr lang="ru-RU" sz="2600" b="1" dirty="0">
                <a:effectLst/>
                <a:latin typeface="Times New Roman" panose="02020603050405020304" pitchFamily="18" charset="0"/>
                <a:ea typeface="Times New Roman" panose="02020603050405020304" pitchFamily="18" charset="0"/>
              </a:rPr>
              <a:t>Глава государства</a:t>
            </a:r>
            <a:r>
              <a:rPr lang="ru-RU" sz="2600" dirty="0">
                <a:effectLst/>
                <a:latin typeface="Times New Roman" panose="02020603050405020304" pitchFamily="18" charset="0"/>
                <a:ea typeface="Times New Roman" panose="02020603050405020304" pitchFamily="18" charset="0"/>
              </a:rPr>
              <a:t> </a:t>
            </a:r>
            <a:r>
              <a:rPr lang="ru-RU" sz="2600" b="1" dirty="0" err="1">
                <a:effectLst/>
                <a:latin typeface="Times New Roman" panose="02020603050405020304" pitchFamily="18" charset="0"/>
                <a:ea typeface="Times New Roman" panose="02020603050405020304" pitchFamily="18" charset="0"/>
              </a:rPr>
              <a:t>А.Г.Лукашенко</a:t>
            </a:r>
            <a:r>
              <a:rPr lang="ru-RU" sz="2600" dirty="0">
                <a:effectLst/>
                <a:latin typeface="Times New Roman" panose="02020603050405020304" pitchFamily="18" charset="0"/>
                <a:ea typeface="Times New Roman" panose="02020603050405020304" pitchFamily="18" charset="0"/>
              </a:rPr>
              <a:t>, поздравляя соотечественников 3 июля 2023</a:t>
            </a:r>
            <a:r>
              <a:rPr lang="en-US" sz="2600" dirty="0">
                <a:effectLst/>
                <a:latin typeface="Times New Roman" panose="02020603050405020304" pitchFamily="18" charset="0"/>
                <a:ea typeface="Times New Roman" panose="02020603050405020304" pitchFamily="18" charset="0"/>
              </a:rPr>
              <a:t> </a:t>
            </a:r>
            <a:r>
              <a:rPr lang="ru-RU" sz="2600" dirty="0">
                <a:effectLst/>
                <a:latin typeface="Times New Roman" panose="02020603050405020304" pitchFamily="18" charset="0"/>
                <a:ea typeface="Times New Roman" panose="02020603050405020304" pitchFamily="18" charset="0"/>
              </a:rPr>
              <a:t>г. с Днем Независимости Республики Беларусь, подчеркнул: </a:t>
            </a:r>
            <a:r>
              <a:rPr lang="ru-RU" sz="2600" i="1" dirty="0">
                <a:effectLst/>
                <a:latin typeface="Times New Roman" panose="02020603050405020304" pitchFamily="18" charset="0"/>
                <a:ea typeface="Times New Roman" panose="02020603050405020304" pitchFamily="18" charset="0"/>
              </a:rPr>
              <a:t>«Сформированный за годы независимости духовный, нравственный, интеллектуальный, экономический базис позволяет нам с уверенностью смотреть в будущее.</a:t>
            </a:r>
            <a:r>
              <a:rPr lang="ru-RU" sz="2600" dirty="0">
                <a:effectLst/>
                <a:latin typeface="Times New Roman" panose="02020603050405020304" pitchFamily="18" charset="0"/>
                <a:ea typeface="Times New Roman" panose="02020603050405020304" pitchFamily="18" charset="0"/>
              </a:rPr>
              <a:t> </a:t>
            </a:r>
            <a:r>
              <a:rPr lang="ru-RU" sz="2600" b="1" i="1" dirty="0">
                <a:effectLst/>
                <a:latin typeface="Times New Roman" panose="02020603050405020304" pitchFamily="18" charset="0"/>
                <a:ea typeface="Times New Roman" panose="02020603050405020304" pitchFamily="18" charset="0"/>
              </a:rPr>
              <a:t>А народное единство, добросовестный труд и бережное отношение к своей земле являются залогом достижения самых заветных целей</a:t>
            </a:r>
            <a:r>
              <a:rPr lang="ru-RU" sz="2600" i="1" dirty="0">
                <a:effectLst/>
                <a:latin typeface="Times New Roman" panose="02020603050405020304" pitchFamily="18" charset="0"/>
                <a:ea typeface="Times New Roman" panose="02020603050405020304" pitchFamily="18" charset="0"/>
              </a:rPr>
              <a:t>»</a:t>
            </a:r>
            <a:r>
              <a:rPr lang="ru-RU" sz="2600" dirty="0">
                <a:effectLst/>
                <a:latin typeface="Times New Roman" panose="02020603050405020304" pitchFamily="18" charset="0"/>
                <a:ea typeface="Times New Roman" panose="02020603050405020304" pitchFamily="18" charset="0"/>
              </a:rPr>
              <a:t>.</a:t>
            </a:r>
          </a:p>
          <a:p>
            <a:pPr indent="359410" algn="just">
              <a:lnSpc>
                <a:spcPct val="107000"/>
              </a:lnSpc>
              <a:spcAft>
                <a:spcPts val="300"/>
              </a:spcAft>
            </a:pPr>
            <a:endParaRPr lang="ru-RU" sz="2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1462392"/>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39816" y="1052736"/>
            <a:ext cx="7416824" cy="4032448"/>
          </a:xfrm>
        </p:spPr>
        <p:txBody>
          <a:bodyPr/>
          <a:lstStyle/>
          <a:p>
            <a:pPr marL="0" indent="0">
              <a:buNone/>
            </a:pPr>
            <a:r>
              <a:rPr lang="ru-RU" sz="3000" dirty="0">
                <a:latin typeface="Arial" panose="020B0604020202020204" pitchFamily="34" charset="0"/>
                <a:cs typeface="Arial" panose="020B0604020202020204" pitchFamily="34" charset="0"/>
              </a:rPr>
              <a:t>Договор был ратифицирован 14 апреля 1921 г. Всероссийским ЦИК, 16 апреля – Сеймом Польши, 17 апреля – ЦИК УССР. </a:t>
            </a:r>
            <a:r>
              <a:rPr lang="ru-RU" sz="3000" b="1" dirty="0">
                <a:latin typeface="Arial" panose="020B0604020202020204" pitchFamily="34" charset="0"/>
                <a:cs typeface="Arial" panose="020B0604020202020204" pitchFamily="34" charset="0"/>
              </a:rPr>
              <a:t>Однако только 15 марта 1923 г. Совет Лиги Наций официально признал восточную границу Польши, что свидетельствует о её спорности</a:t>
            </a:r>
            <a:r>
              <a:rPr lang="ru-RU" sz="3000" dirty="0">
                <a:latin typeface="Arial" panose="020B0604020202020204" pitchFamily="34" charset="0"/>
                <a:cs typeface="Arial" panose="020B0604020202020204" pitchFamily="34" charset="0"/>
              </a:rPr>
              <a:t>.</a:t>
            </a:r>
            <a:endParaRPr lang="en-US" sz="3000"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B879AFD7-FFDC-4651-9586-08FF020A6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16632"/>
            <a:ext cx="3533775" cy="5562600"/>
          </a:xfrm>
          <a:prstGeom prst="rect">
            <a:avLst/>
          </a:prstGeom>
        </p:spPr>
      </p:pic>
      <p:sp>
        <p:nvSpPr>
          <p:cNvPr id="5" name="TextBox 4">
            <a:extLst>
              <a:ext uri="{FF2B5EF4-FFF2-40B4-BE49-F238E27FC236}">
                <a16:creationId xmlns:a16="http://schemas.microsoft.com/office/drawing/2014/main" id="{C10CF9E9-12C0-4D43-A7EB-44D3A67FABB3}"/>
              </a:ext>
            </a:extLst>
          </p:cNvPr>
          <p:cNvSpPr txBox="1"/>
          <p:nvPr/>
        </p:nvSpPr>
        <p:spPr>
          <a:xfrm>
            <a:off x="623392" y="5815620"/>
            <a:ext cx="3533775" cy="923330"/>
          </a:xfrm>
          <a:prstGeom prst="rect">
            <a:avLst/>
          </a:prstGeom>
          <a:noFill/>
        </p:spPr>
        <p:txBody>
          <a:bodyPr wrap="square">
            <a:spAutoFit/>
          </a:bodyPr>
          <a:lstStyle/>
          <a:p>
            <a:r>
              <a:rPr lang="ru-RU" dirty="0">
                <a:latin typeface="Arial" panose="020B0604020202020204" pitchFamily="34" charset="0"/>
                <a:cs typeface="Arial" panose="020B0604020202020204" pitchFamily="34" charset="0"/>
              </a:rPr>
              <a:t>Первая страница текста </a:t>
            </a:r>
          </a:p>
          <a:p>
            <a:r>
              <a:rPr lang="ru-RU" dirty="0">
                <a:latin typeface="Arial" panose="020B0604020202020204" pitchFamily="34" charset="0"/>
                <a:cs typeface="Arial" panose="020B0604020202020204" pitchFamily="34" charset="0"/>
              </a:rPr>
              <a:t>Рижского мирного договора. </a:t>
            </a:r>
          </a:p>
          <a:p>
            <a:r>
              <a:rPr lang="ru-RU" dirty="0">
                <a:latin typeface="Arial" panose="020B0604020202020204" pitchFamily="34" charset="0"/>
                <a:cs typeface="Arial" panose="020B0604020202020204" pitchFamily="34" charset="0"/>
              </a:rPr>
              <a:t>Русский оригинал</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1379374"/>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3848255-0697-4ABF-A3F5-E996A05F5D3C}"/>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35360" y="620688"/>
            <a:ext cx="4850960" cy="51845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12A0F0-F2E8-4131-94F2-6BE00345DB91}"/>
              </a:ext>
            </a:extLst>
          </p:cNvPr>
          <p:cNvSpPr txBox="1"/>
          <p:nvPr/>
        </p:nvSpPr>
        <p:spPr>
          <a:xfrm>
            <a:off x="5591944" y="766732"/>
            <a:ext cx="6094378" cy="4708981"/>
          </a:xfrm>
          <a:prstGeom prst="rect">
            <a:avLst/>
          </a:prstGeom>
          <a:noFill/>
        </p:spPr>
        <p:txBody>
          <a:bodyPr wrap="square">
            <a:spAutoFit/>
          </a:bodyPr>
          <a:lstStyle/>
          <a:p>
            <a:r>
              <a:rPr lang="ru-RU" sz="2000" b="0" i="0" dirty="0" err="1">
                <a:effectLst/>
                <a:latin typeface="Times New Roman" panose="02020603050405020304" pitchFamily="18" charset="0"/>
                <a:cs typeface="Times New Roman" panose="02020603050405020304" pitchFamily="18" charset="0"/>
              </a:rPr>
              <a:t>Дзяржаўнае</a:t>
            </a:r>
            <a:r>
              <a:rPr lang="ru-RU" sz="2000" b="0" i="0" dirty="0">
                <a:effectLst/>
                <a:latin typeface="Times New Roman" panose="02020603050405020304" pitchFamily="18" charset="0"/>
                <a:cs typeface="Times New Roman" panose="02020603050405020304" pitchFamily="18" charset="0"/>
              </a:rPr>
              <a:t> свята </a:t>
            </a:r>
            <a:r>
              <a:rPr lang="ru-RU" sz="2000" b="0" i="0" dirty="0" err="1">
                <a:effectLst/>
                <a:latin typeface="Times New Roman" panose="02020603050405020304" pitchFamily="18" charset="0"/>
                <a:cs typeface="Times New Roman" panose="02020603050405020304" pitchFamily="18" charset="0"/>
              </a:rPr>
              <a:t>Рэспублікі</a:t>
            </a:r>
            <a:r>
              <a:rPr lang="ru-RU" sz="2000" b="0" i="0" dirty="0">
                <a:effectLst/>
                <a:latin typeface="Times New Roman" panose="02020603050405020304" pitchFamily="18" charset="0"/>
                <a:cs typeface="Times New Roman" panose="02020603050405020304" pitchFamily="18" charset="0"/>
              </a:rPr>
              <a:t> Беларусь — </a:t>
            </a:r>
            <a:r>
              <a:rPr lang="ru-RU" sz="2000" b="0" i="0" dirty="0" err="1">
                <a:effectLst/>
                <a:latin typeface="Times New Roman" panose="02020603050405020304" pitchFamily="18" charset="0"/>
                <a:cs typeface="Times New Roman" panose="02020603050405020304" pitchFamily="18" charset="0"/>
              </a:rPr>
              <a:t>Дзень</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народнага</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адзінства</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адлюстроўвае</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пераемнасць</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пакаленняў</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непахіснасць</a:t>
            </a:r>
            <a:r>
              <a:rPr lang="ru-RU" sz="2000" b="0" i="0" dirty="0">
                <a:effectLst/>
                <a:latin typeface="Times New Roman" panose="02020603050405020304" pitchFamily="18" charset="0"/>
                <a:cs typeface="Times New Roman" panose="02020603050405020304" pitchFamily="18" charset="0"/>
              </a:rPr>
              <a:t> і </a:t>
            </a:r>
            <a:r>
              <a:rPr lang="ru-RU" sz="2000" b="0" i="0" dirty="0" err="1">
                <a:effectLst/>
                <a:latin typeface="Times New Roman" panose="02020603050405020304" pitchFamily="18" charset="0"/>
                <a:cs typeface="Times New Roman" panose="02020603050405020304" pitchFamily="18" charset="0"/>
              </a:rPr>
              <a:t>самадастатковасць</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беларускай</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нацыі</a:t>
            </a:r>
            <a:r>
              <a:rPr lang="ru-RU" sz="2000" b="0" i="0" dirty="0">
                <a:effectLst/>
                <a:latin typeface="Times New Roman" panose="02020603050405020304" pitchFamily="18" charset="0"/>
                <a:cs typeface="Times New Roman" panose="02020603050405020304" pitchFamily="18" charset="0"/>
              </a:rPr>
              <a:t> і </a:t>
            </a:r>
            <a:r>
              <a:rPr lang="ru-RU" sz="2000" b="0" i="0" dirty="0" err="1">
                <a:effectLst/>
                <a:latin typeface="Times New Roman" panose="02020603050405020304" pitchFamily="18" charset="0"/>
                <a:cs typeface="Times New Roman" panose="02020603050405020304" pitchFamily="18" charset="0"/>
              </a:rPr>
              <a:t>дзяржаўнасці</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Гэты</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дзень</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стаў</a:t>
            </a:r>
            <a:r>
              <a:rPr lang="ru-RU" sz="2000" b="0" i="0" dirty="0">
                <a:effectLst/>
                <a:latin typeface="Times New Roman" panose="02020603050405020304" pitchFamily="18" charset="0"/>
                <a:cs typeface="Times New Roman" panose="02020603050405020304" pitchFamily="18" charset="0"/>
              </a:rPr>
              <a:t> актам </a:t>
            </a:r>
            <a:r>
              <a:rPr lang="ru-RU" sz="2000" b="0" i="0" dirty="0" err="1">
                <a:effectLst/>
                <a:latin typeface="Times New Roman" panose="02020603050405020304" pitchFamily="18" charset="0"/>
                <a:cs typeface="Times New Roman" panose="02020603050405020304" pitchFamily="18" charset="0"/>
              </a:rPr>
              <a:t>гістарычнай</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справядлівасці</a:t>
            </a:r>
            <a:r>
              <a:rPr lang="ru-RU" sz="2000" b="0" i="0" dirty="0">
                <a:effectLst/>
                <a:latin typeface="Times New Roman" panose="02020603050405020304" pitchFamily="18" charset="0"/>
                <a:cs typeface="Times New Roman" panose="02020603050405020304" pitchFamily="18" charset="0"/>
              </a:rPr>
              <a:t> ў </a:t>
            </a:r>
            <a:r>
              <a:rPr lang="ru-RU" sz="2000" b="0" i="0" dirty="0" err="1">
                <a:effectLst/>
                <a:latin typeface="Times New Roman" panose="02020603050405020304" pitchFamily="18" charset="0"/>
                <a:cs typeface="Times New Roman" panose="02020603050405020304" pitchFamily="18" charset="0"/>
              </a:rPr>
              <a:t>дачыненні</a:t>
            </a:r>
            <a:r>
              <a:rPr lang="ru-RU" sz="2000" b="0" i="0" dirty="0">
                <a:effectLst/>
                <a:latin typeface="Times New Roman" panose="02020603050405020304" pitchFamily="18" charset="0"/>
                <a:cs typeface="Times New Roman" panose="02020603050405020304" pitchFamily="18" charset="0"/>
              </a:rPr>
              <a:t> да </a:t>
            </a:r>
            <a:r>
              <a:rPr lang="ru-RU" sz="2000" b="0" i="0" dirty="0" err="1">
                <a:effectLst/>
                <a:latin typeface="Times New Roman" panose="02020603050405020304" pitchFamily="18" charset="0"/>
                <a:cs typeface="Times New Roman" panose="02020603050405020304" pitchFamily="18" charset="0"/>
              </a:rPr>
              <a:t>беларускага</a:t>
            </a:r>
            <a:r>
              <a:rPr lang="ru-RU" sz="2000" b="0" i="0" dirty="0">
                <a:effectLst/>
                <a:latin typeface="Times New Roman" panose="02020603050405020304" pitchFamily="18" charset="0"/>
                <a:cs typeface="Times New Roman" panose="02020603050405020304" pitchFamily="18" charset="0"/>
              </a:rPr>
              <a:t> народа, </a:t>
            </a:r>
            <a:r>
              <a:rPr lang="ru-RU" sz="2000" b="0" i="0" dirty="0" err="1">
                <a:effectLst/>
                <a:latin typeface="Times New Roman" panose="02020603050405020304" pitchFamily="18" charset="0"/>
                <a:cs typeface="Times New Roman" panose="02020603050405020304" pitchFamily="18" charset="0"/>
              </a:rPr>
              <a:t>падзеленага</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супраць</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яго</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волі</a:t>
            </a:r>
            <a:r>
              <a:rPr lang="ru-RU" sz="2000" b="0" i="0" dirty="0">
                <a:effectLst/>
                <a:latin typeface="Times New Roman" panose="02020603050405020304" pitchFamily="18" charset="0"/>
                <a:cs typeface="Times New Roman" panose="02020603050405020304" pitchFamily="18" charset="0"/>
              </a:rPr>
              <a:t> ў 1921 </a:t>
            </a:r>
            <a:r>
              <a:rPr lang="ru-RU" sz="2000" b="0" i="0" dirty="0" err="1">
                <a:effectLst/>
                <a:latin typeface="Times New Roman" panose="02020603050405020304" pitchFamily="18" charset="0"/>
                <a:cs typeface="Times New Roman" panose="02020603050405020304" pitchFamily="18" charset="0"/>
              </a:rPr>
              <a:t>годзе</a:t>
            </a:r>
            <a:r>
              <a:rPr lang="ru-RU" sz="2000" b="0" i="0" dirty="0">
                <a:effectLst/>
                <a:latin typeface="Times New Roman" panose="02020603050405020304" pitchFamily="18" charset="0"/>
                <a:cs typeface="Times New Roman" panose="02020603050405020304" pitchFamily="18" charset="0"/>
              </a:rPr>
              <a:t> па </a:t>
            </a:r>
            <a:r>
              <a:rPr lang="ru-RU" sz="2000" b="0" i="0" dirty="0" err="1">
                <a:effectLst/>
                <a:latin typeface="Times New Roman" panose="02020603050405020304" pitchFamily="18" charset="0"/>
                <a:cs typeface="Times New Roman" panose="02020603050405020304" pitchFamily="18" charset="0"/>
              </a:rPr>
              <a:t>ўмовах</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Рыжскай</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дамовы</a:t>
            </a:r>
            <a:r>
              <a:rPr lang="ru-RU" sz="2000" b="0" i="0" dirty="0">
                <a:effectLst/>
                <a:latin typeface="Times New Roman" panose="02020603050405020304" pitchFamily="18" charset="0"/>
                <a:cs typeface="Times New Roman" panose="02020603050405020304" pitchFamily="18" charset="0"/>
              </a:rPr>
              <a:t>, і </a:t>
            </a:r>
            <a:r>
              <a:rPr lang="ru-RU" sz="2000" b="0" i="0" dirty="0" err="1">
                <a:effectLst/>
                <a:latin typeface="Times New Roman" panose="02020603050405020304" pitchFamily="18" charset="0"/>
                <a:cs typeface="Times New Roman" panose="02020603050405020304" pitchFamily="18" charset="0"/>
              </a:rPr>
              <a:t>назаўжды</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замацаваўся</a:t>
            </a:r>
            <a:r>
              <a:rPr lang="ru-RU" sz="2000" b="0" i="0" dirty="0">
                <a:effectLst/>
                <a:latin typeface="Times New Roman" panose="02020603050405020304" pitchFamily="18" charset="0"/>
                <a:cs typeface="Times New Roman" panose="02020603050405020304" pitchFamily="18" charset="0"/>
              </a:rPr>
              <a:t> ў </a:t>
            </a:r>
            <a:r>
              <a:rPr lang="ru-RU" sz="2000" b="0" i="0" dirty="0" err="1">
                <a:effectLst/>
                <a:latin typeface="Times New Roman" panose="02020603050405020304" pitchFamily="18" charset="0"/>
                <a:cs typeface="Times New Roman" panose="02020603050405020304" pitchFamily="18" charset="0"/>
              </a:rPr>
              <a:t>нацыянальнай</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гістарычнай</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традыцыі</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Адноўленае</a:t>
            </a:r>
            <a:r>
              <a:rPr lang="ru-RU" sz="2000" b="0" i="0" dirty="0">
                <a:effectLst/>
                <a:latin typeface="Times New Roman" panose="02020603050405020304" pitchFamily="18" charset="0"/>
                <a:cs typeface="Times New Roman" panose="02020603050405020304" pitchFamily="18" charset="0"/>
              </a:rPr>
              <a:t> ў 1939 </a:t>
            </a:r>
            <a:r>
              <a:rPr lang="ru-RU" sz="2000" b="0" i="0" dirty="0" err="1">
                <a:effectLst/>
                <a:latin typeface="Times New Roman" panose="02020603050405020304" pitchFamily="18" charset="0"/>
                <a:cs typeface="Times New Roman" panose="02020603050405020304" pitchFamily="18" charset="0"/>
              </a:rPr>
              <a:t>годзе</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адзінства</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дазволіла</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Беларусі</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выстаяць</a:t>
            </a:r>
            <a:r>
              <a:rPr lang="ru-RU" sz="2000" b="0" i="0" dirty="0">
                <a:effectLst/>
                <a:latin typeface="Times New Roman" panose="02020603050405020304" pitchFamily="18" charset="0"/>
                <a:cs typeface="Times New Roman" panose="02020603050405020304" pitchFamily="18" charset="0"/>
              </a:rPr>
              <a:t> у гады </a:t>
            </a:r>
            <a:r>
              <a:rPr lang="ru-RU" sz="2000" b="0" i="0" dirty="0" err="1">
                <a:effectLst/>
                <a:latin typeface="Times New Roman" panose="02020603050405020304" pitchFamily="18" charset="0"/>
                <a:cs typeface="Times New Roman" panose="02020603050405020304" pitchFamily="18" charset="0"/>
              </a:rPr>
              <a:t>Вялікай</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Айчыннай</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вайны</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заняць</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ганаровае</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месца</a:t>
            </a:r>
            <a:r>
              <a:rPr lang="ru-RU" sz="2000" b="0" i="0" dirty="0">
                <a:effectLst/>
                <a:latin typeface="Times New Roman" panose="02020603050405020304" pitchFamily="18" charset="0"/>
                <a:cs typeface="Times New Roman" panose="02020603050405020304" pitchFamily="18" charset="0"/>
              </a:rPr>
              <a:t> ў </a:t>
            </a:r>
            <a:r>
              <a:rPr lang="ru-RU" sz="2000" b="0" i="0" dirty="0" err="1">
                <a:effectLst/>
                <a:latin typeface="Times New Roman" panose="02020603050405020304" pitchFamily="18" charset="0"/>
                <a:cs typeface="Times New Roman" panose="02020603050405020304" pitchFamily="18" charset="0"/>
              </a:rPr>
              <a:t>міжнароднай</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супольнасці</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стаць</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адным</a:t>
            </a:r>
            <a:r>
              <a:rPr lang="ru-RU" sz="2000" b="0" i="0" dirty="0">
                <a:effectLst/>
                <a:latin typeface="Times New Roman" panose="02020603050405020304" pitchFamily="18" charset="0"/>
                <a:cs typeface="Times New Roman" panose="02020603050405020304" pitchFamily="18" charset="0"/>
              </a:rPr>
              <a:t> з </a:t>
            </a:r>
            <a:r>
              <a:rPr lang="ru-RU" sz="2000" b="0" i="0" dirty="0" err="1">
                <a:effectLst/>
                <a:latin typeface="Times New Roman" panose="02020603050405020304" pitchFamily="18" charset="0"/>
                <a:cs typeface="Times New Roman" panose="02020603050405020304" pitchFamily="18" charset="0"/>
              </a:rPr>
              <a:t>заснавальнікаў</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Арганізацыі</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Аб’яднаных</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Нацый</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Сёння</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беларускі</a:t>
            </a:r>
            <a:r>
              <a:rPr lang="ru-RU" sz="2000" b="0" i="0" dirty="0">
                <a:effectLst/>
                <a:latin typeface="Times New Roman" panose="02020603050405020304" pitchFamily="18" charset="0"/>
                <a:cs typeface="Times New Roman" panose="02020603050405020304" pitchFamily="18" charset="0"/>
              </a:rPr>
              <a:t> народ </a:t>
            </a:r>
            <a:r>
              <a:rPr lang="ru-RU" sz="2000" b="0" i="0" dirty="0" err="1">
                <a:effectLst/>
                <a:latin typeface="Times New Roman" panose="02020603050405020304" pitchFamily="18" charset="0"/>
                <a:cs typeface="Times New Roman" panose="02020603050405020304" pitchFamily="18" charset="0"/>
              </a:rPr>
              <a:t>адзіны</a:t>
            </a:r>
            <a:r>
              <a:rPr lang="ru-RU" sz="2000" b="0" i="0" dirty="0">
                <a:effectLst/>
                <a:latin typeface="Times New Roman" panose="02020603050405020304" pitchFamily="18" charset="0"/>
                <a:cs typeface="Times New Roman" panose="02020603050405020304" pitchFamily="18" charset="0"/>
              </a:rPr>
              <a:t> ў </a:t>
            </a:r>
            <a:r>
              <a:rPr lang="ru-RU" sz="2000" b="0" i="0" dirty="0" err="1">
                <a:effectLst/>
                <a:latin typeface="Times New Roman" panose="02020603050405020304" pitchFamily="18" charset="0"/>
                <a:cs typeface="Times New Roman" panose="02020603050405020304" pitchFamily="18" charset="0"/>
              </a:rPr>
              <a:t>выбары</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стратэгічнага</a:t>
            </a:r>
            <a:r>
              <a:rPr lang="ru-RU" sz="2000" b="0" i="0" dirty="0">
                <a:effectLst/>
                <a:latin typeface="Times New Roman" panose="02020603050405020304" pitchFamily="18" charset="0"/>
                <a:cs typeface="Times New Roman" panose="02020603050405020304" pitchFamily="18" charset="0"/>
              </a:rPr>
              <a:t> курсу на </a:t>
            </a:r>
            <a:r>
              <a:rPr lang="ru-RU" sz="2000" b="0" i="0" dirty="0" err="1">
                <a:effectLst/>
                <a:latin typeface="Times New Roman" panose="02020603050405020304" pitchFamily="18" charset="0"/>
                <a:cs typeface="Times New Roman" panose="02020603050405020304" pitchFamily="18" charset="0"/>
              </a:rPr>
              <a:t>развіццё</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моцнай</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суверэннай</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квітнеючай</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незалежнай</a:t>
            </a:r>
            <a:r>
              <a:rPr lang="ru-RU" sz="2000" b="0" i="0" dirty="0">
                <a:effectLst/>
                <a:latin typeface="Times New Roman" panose="02020603050405020304" pitchFamily="18" charset="0"/>
                <a:cs typeface="Times New Roman" panose="02020603050405020304" pitchFamily="18" charset="0"/>
              </a:rPr>
              <a:t> </a:t>
            </a:r>
            <a:r>
              <a:rPr lang="ru-RU" sz="2000" b="0" i="0" dirty="0" err="1">
                <a:effectLst/>
                <a:latin typeface="Times New Roman" panose="02020603050405020304" pitchFamily="18" charset="0"/>
                <a:cs typeface="Times New Roman" panose="02020603050405020304" pitchFamily="18" charset="0"/>
              </a:rPr>
              <a:t>дзяржавы</a:t>
            </a:r>
            <a:r>
              <a:rPr lang="ru-RU" sz="2000" b="0" i="0" dirty="0">
                <a:effectLst/>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4037237"/>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9251F1-8A41-419E-BF2A-4DB39B373635}"/>
              </a:ext>
            </a:extLst>
          </p:cNvPr>
          <p:cNvSpPr>
            <a:spLocks noGrp="1"/>
          </p:cNvSpPr>
          <p:nvPr>
            <p:ph type="title"/>
          </p:nvPr>
        </p:nvSpPr>
        <p:spPr>
          <a:xfrm>
            <a:off x="609600" y="2259082"/>
            <a:ext cx="10972800" cy="2034014"/>
          </a:xfrm>
        </p:spPr>
        <p:txBody>
          <a:bodyPr/>
          <a:lstStyle/>
          <a:p>
            <a:r>
              <a:rPr lang="ru-RU" dirty="0"/>
              <a:t>С Днем народного единства!</a:t>
            </a:r>
            <a:br>
              <a:rPr lang="ru-RU" dirty="0"/>
            </a:br>
            <a:br>
              <a:rPr lang="ru-RU" dirty="0"/>
            </a:br>
            <a:r>
              <a:rPr lang="ru-RU" dirty="0"/>
              <a:t>С Праздником!</a:t>
            </a:r>
            <a:br>
              <a:rPr lang="ru-RU" dirty="0"/>
            </a:br>
            <a:br>
              <a:rPr lang="ru-RU" dirty="0"/>
            </a:br>
            <a:r>
              <a:rPr lang="ru-RU" dirty="0"/>
              <a:t>З Днём </a:t>
            </a:r>
            <a:r>
              <a:rPr lang="ru-RU" dirty="0" err="1"/>
              <a:t>народнага</a:t>
            </a:r>
            <a:r>
              <a:rPr lang="ru-RU" dirty="0"/>
              <a:t> </a:t>
            </a:r>
            <a:r>
              <a:rPr lang="ru-RU" dirty="0" err="1"/>
              <a:t>адзінства</a:t>
            </a:r>
            <a:r>
              <a:rPr lang="ru-RU" dirty="0"/>
              <a:t>!</a:t>
            </a:r>
            <a:br>
              <a:rPr lang="ru-RU" dirty="0"/>
            </a:br>
            <a:br>
              <a:rPr lang="ru-RU" dirty="0"/>
            </a:br>
            <a:r>
              <a:rPr lang="ru-RU" dirty="0" err="1"/>
              <a:t>Са</a:t>
            </a:r>
            <a:r>
              <a:rPr lang="ru-RU" dirty="0"/>
              <a:t> </a:t>
            </a:r>
            <a:r>
              <a:rPr lang="ru-RU" dirty="0" err="1"/>
              <a:t>Святам</a:t>
            </a:r>
            <a:r>
              <a:rPr lang="ru-RU" dirty="0"/>
              <a:t>!</a:t>
            </a:r>
          </a:p>
        </p:txBody>
      </p:sp>
    </p:spTree>
    <p:extLst>
      <p:ext uri="{BB962C8B-B14F-4D97-AF65-F5344CB8AC3E}">
        <p14:creationId xmlns:p14="http://schemas.microsoft.com/office/powerpoint/2010/main" val="1196010184"/>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447928" y="188640"/>
            <a:ext cx="6516216" cy="6093976"/>
          </a:xfrm>
          <a:prstGeom prst="rect">
            <a:avLst/>
          </a:prstGeom>
        </p:spPr>
        <p:txBody>
          <a:bodyPr wrap="square">
            <a:spAutoFit/>
          </a:bodyPr>
          <a:lstStyle/>
          <a:p>
            <a:r>
              <a:rPr lang="ru-RU" sz="2600" dirty="0">
                <a:latin typeface="Arial" panose="020B0604020202020204" pitchFamily="34" charset="0"/>
                <a:cs typeface="Arial" panose="020B0604020202020204" pitchFamily="34" charset="0"/>
              </a:rPr>
              <a:t>По существу Рижский мирный договор заложил глубинные антагонистические межгосударственные противоречия и породил неустойчивость в межнациональной безопасности народов Восточной Европы. Он исторически был обречён на неудачу, так как нарушал территориальную целостность восточных народов-соседей Польши.</a:t>
            </a:r>
          </a:p>
          <a:p>
            <a:endParaRPr lang="ru-RU" sz="2600" dirty="0">
              <a:latin typeface="Arial" panose="020B0604020202020204" pitchFamily="34" charset="0"/>
              <a:cs typeface="Arial" panose="020B0604020202020204" pitchFamily="34" charset="0"/>
            </a:endParaRPr>
          </a:p>
          <a:p>
            <a:r>
              <a:rPr lang="ru-RU" sz="2600" dirty="0">
                <a:latin typeface="Arial" panose="020B0604020202020204" pitchFamily="34" charset="0"/>
                <a:cs typeface="Arial" panose="020B0604020202020204" pitchFamily="34" charset="0"/>
              </a:rPr>
              <a:t>Получив половину Беларуси и четверть Украины, Польша стала государством, в котором поляки составляли только 64% населения. </a:t>
            </a:r>
            <a:endParaRPr lang="en-US" sz="2600" dirty="0">
              <a:latin typeface="Arial" panose="020B0604020202020204" pitchFamily="34" charset="0"/>
              <a:cs typeface="Arial" panose="020B0604020202020204" pitchFamily="34" charset="0"/>
            </a:endParaRPr>
          </a:p>
        </p:txBody>
      </p:sp>
      <p:pic>
        <p:nvPicPr>
          <p:cNvPr id="3" name="Picture 5" descr="F:\Культура ЗБ\1.tif">
            <a:extLst>
              <a:ext uri="{FF2B5EF4-FFF2-40B4-BE49-F238E27FC236}">
                <a16:creationId xmlns:a16="http://schemas.microsoft.com/office/drawing/2014/main" id="{AA2F1F6D-EAED-4B72-A149-28BBB6C8C70A}"/>
              </a:ext>
            </a:extLst>
          </p:cNvPr>
          <p:cNvPicPr>
            <a:picLocks noChangeAspect="1" noChangeArrowheads="1"/>
          </p:cNvPicPr>
          <p:nvPr/>
        </p:nvPicPr>
        <p:blipFill>
          <a:blip r:embed="rId2"/>
          <a:srcRect/>
          <a:stretch>
            <a:fillRect/>
          </a:stretch>
        </p:blipFill>
        <p:spPr bwMode="auto">
          <a:xfrm>
            <a:off x="695400" y="116632"/>
            <a:ext cx="4511322" cy="5976664"/>
          </a:xfrm>
          <a:prstGeom prst="rect">
            <a:avLst/>
          </a:prstGeom>
          <a:noFill/>
          <a:ln w="9525">
            <a:noFill/>
            <a:miter lim="800000"/>
            <a:headEnd/>
            <a:tailEnd/>
          </a:ln>
        </p:spPr>
      </p:pic>
      <p:sp>
        <p:nvSpPr>
          <p:cNvPr id="5" name="TextBox 4">
            <a:extLst>
              <a:ext uri="{FF2B5EF4-FFF2-40B4-BE49-F238E27FC236}">
                <a16:creationId xmlns:a16="http://schemas.microsoft.com/office/drawing/2014/main" id="{46B8AC11-9472-4A6F-86CB-2D2A1C90B8AB}"/>
              </a:ext>
            </a:extLst>
          </p:cNvPr>
          <p:cNvSpPr txBox="1"/>
          <p:nvPr/>
        </p:nvSpPr>
        <p:spPr>
          <a:xfrm>
            <a:off x="1343472" y="6093296"/>
            <a:ext cx="3456384" cy="646331"/>
          </a:xfrm>
          <a:prstGeom prst="rect">
            <a:avLst/>
          </a:prstGeom>
          <a:noFill/>
        </p:spPr>
        <p:txBody>
          <a:bodyPr wrap="square">
            <a:spAutoFit/>
          </a:bodyPr>
          <a:lstStyle/>
          <a:p>
            <a:r>
              <a:rPr lang="ru-RU" sz="1800" dirty="0">
                <a:latin typeface="Arial" panose="020B0604020202020204" pitchFamily="34" charset="0"/>
                <a:cs typeface="Arial" panose="020B0604020202020204" pitchFamily="34" charset="0"/>
              </a:rPr>
              <a:t>Карта Западной </a:t>
            </a:r>
            <a:r>
              <a:rPr lang="ru-RU" sz="1800" dirty="0" err="1">
                <a:latin typeface="Arial" panose="020B0604020202020204" pitchFamily="34" charset="0"/>
                <a:cs typeface="Arial" panose="020B0604020202020204" pitchFamily="34" charset="0"/>
              </a:rPr>
              <a:t>Беларус</a:t>
            </a:r>
            <a:r>
              <a:rPr lang="be-BY" sz="1800" dirty="0">
                <a:latin typeface="Arial" panose="020B0604020202020204" pitchFamily="34" charset="0"/>
                <a:cs typeface="Arial" panose="020B0604020202020204" pitchFamily="34" charset="0"/>
              </a:rPr>
              <a:t>и</a:t>
            </a:r>
            <a:r>
              <a:rPr lang="ru-RU" sz="1800" dirty="0">
                <a:latin typeface="Arial" panose="020B0604020202020204" pitchFamily="34" charset="0"/>
                <a:cs typeface="Arial" panose="020B0604020202020204" pitchFamily="34" charset="0"/>
              </a:rPr>
              <a:t> </a:t>
            </a:r>
          </a:p>
          <a:p>
            <a:r>
              <a:rPr lang="ru-RU" sz="1800" dirty="0">
                <a:latin typeface="Arial" panose="020B0604020202020204" pitchFamily="34" charset="0"/>
                <a:cs typeface="Arial" panose="020B0604020202020204" pitchFamily="34" charset="0"/>
              </a:rPr>
              <a:t>(1921 – 1939 гг.)</a:t>
            </a:r>
          </a:p>
        </p:txBody>
      </p:sp>
    </p:spTree>
    <p:extLst>
      <p:ext uri="{BB962C8B-B14F-4D97-AF65-F5344CB8AC3E}">
        <p14:creationId xmlns:p14="http://schemas.microsoft.com/office/powerpoint/2010/main" val="2362827575"/>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15880" y="188641"/>
            <a:ext cx="7056784" cy="6370975"/>
          </a:xfrm>
          <a:prstGeom prst="rect">
            <a:avLst/>
          </a:prstGeom>
        </p:spPr>
        <p:txBody>
          <a:bodyPr wrap="square">
            <a:spAutoFit/>
          </a:bodyPr>
          <a:lstStyle/>
          <a:p>
            <a:r>
              <a:rPr lang="ru-RU" sz="2400" dirty="0">
                <a:latin typeface="Arial" panose="020B0604020202020204" pitchFamily="34" charset="0"/>
                <a:cs typeface="Arial" panose="020B0604020202020204" pitchFamily="34" charset="0"/>
              </a:rPr>
              <a:t>Рижский мирный договор не отвечал национально-государственным интересам белорусского народа, хотя юридически и закреплял независимость ССРБ, предоставлял определённые гарантии белорусам для организации национально-культурной жизни в составе польского государства. Аннексированная Польшей этническая белорусская территория получила неофициальное наименование «Западная Беларусь», хотя в официальных польских документах употреблялся термин «восточные окраины» («</a:t>
            </a:r>
            <a:r>
              <a:rPr lang="ru-RU" sz="2400" dirty="0" err="1">
                <a:latin typeface="Arial" panose="020B0604020202020204" pitchFamily="34" charset="0"/>
                <a:cs typeface="Arial" panose="020B0604020202020204" pitchFamily="34" charset="0"/>
              </a:rPr>
              <a:t>кresy</a:t>
            </a:r>
            <a:r>
              <a:rPr lang="ru-RU" sz="2400" dirty="0">
                <a:latin typeface="Arial" panose="020B0604020202020204" pitchFamily="34" charset="0"/>
                <a:cs typeface="Arial" panose="020B0604020202020204" pitchFamily="34" charset="0"/>
              </a:rPr>
              <a:t> </a:t>
            </a:r>
            <a:r>
              <a:rPr lang="ru-RU" sz="2400" dirty="0" err="1">
                <a:latin typeface="Arial" panose="020B0604020202020204" pitchFamily="34" charset="0"/>
                <a:cs typeface="Arial" panose="020B0604020202020204" pitchFamily="34" charset="0"/>
              </a:rPr>
              <a:t>wschodnie</a:t>
            </a:r>
            <a:r>
              <a:rPr lang="ru-RU" sz="2400" dirty="0">
                <a:latin typeface="Arial" panose="020B0604020202020204" pitchFamily="34" charset="0"/>
                <a:cs typeface="Arial" panose="020B0604020202020204" pitchFamily="34" charset="0"/>
              </a:rPr>
              <a:t>»). Это была почти половина территории Беларуси размером около 113 тыс. км</a:t>
            </a:r>
            <a:r>
              <a:rPr lang="ru-RU" sz="2400" baseline="30000" dirty="0">
                <a:latin typeface="Arial" panose="020B0604020202020204" pitchFamily="34" charset="0"/>
                <a:cs typeface="Arial" panose="020B0604020202020204" pitchFamily="34" charset="0"/>
              </a:rPr>
              <a:t>2</a:t>
            </a:r>
            <a:r>
              <a:rPr lang="ru-RU" sz="2400" dirty="0">
                <a:latin typeface="Arial" panose="020B0604020202020204" pitchFamily="34" charset="0"/>
                <a:cs typeface="Arial" panose="020B0604020202020204" pitchFamily="34" charset="0"/>
              </a:rPr>
              <a:t> с населением свыше 3,4 млн. чел., более 70 % которого составляли белорусы.</a:t>
            </a:r>
            <a:endParaRPr lang="en-US" sz="24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6F550D12-B321-4320-BFC4-EC6BB033DC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392" y="476733"/>
            <a:ext cx="3639763" cy="590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904937"/>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447928" y="91155"/>
            <a:ext cx="6480720" cy="6370975"/>
          </a:xfrm>
          <a:prstGeom prst="rect">
            <a:avLst/>
          </a:prstGeom>
        </p:spPr>
        <p:txBody>
          <a:bodyPr wrap="square">
            <a:spAutoFit/>
          </a:bodyPr>
          <a:lstStyle/>
          <a:p>
            <a:r>
              <a:rPr lang="ru-RU" sz="2400" dirty="0">
                <a:latin typeface="Arial" panose="020B0604020202020204" pitchFamily="34" charset="0"/>
                <a:cs typeface="Arial" panose="020B0604020202020204" pitchFamily="34" charset="0"/>
              </a:rPr>
              <a:t>ССРБ изначально обладала как суверенитетом, так и всеми атрибутами государства – территорией, населением, системой органов власти, правовой системой и финансами. Она реально собрала вокруг себя земли Восточной Беларуси и, несмотря на все жертвы и издержки, выстроила к концу 1930-х годов полноценную белорусскую советскую нацию. </a:t>
            </a:r>
          </a:p>
          <a:p>
            <a:r>
              <a:rPr lang="ru-RU" sz="2400" dirty="0">
                <a:latin typeface="Arial" panose="020B0604020202020204" pitchFamily="34" charset="0"/>
                <a:cs typeface="Arial" panose="020B0604020202020204" pitchFamily="34" charset="0"/>
              </a:rPr>
              <a:t>В то же время Западная Беларусь в составе Польши не имела даже самой куцей территориально-административной автономии, а белорусская культура здесь действиями польских властей с самого начала была поставлена в условия постоянной борьбы за выживание.</a:t>
            </a:r>
            <a:endParaRPr lang="en-US" sz="2400" dirty="0">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a:stretch>
            <a:fillRect/>
          </a:stretch>
        </p:blipFill>
        <p:spPr>
          <a:xfrm>
            <a:off x="551384" y="332656"/>
            <a:ext cx="4558564" cy="5976664"/>
          </a:xfrm>
          <a:prstGeom prst="rect">
            <a:avLst/>
          </a:prstGeom>
        </p:spPr>
      </p:pic>
    </p:spTree>
    <p:extLst>
      <p:ext uri="{BB962C8B-B14F-4D97-AF65-F5344CB8AC3E}">
        <p14:creationId xmlns:p14="http://schemas.microsoft.com/office/powerpoint/2010/main" val="1859314040"/>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advClick="0" advTm="15000"/>
    </mc:Fallback>
  </mc:AlternateContent>
</p:sld>
</file>

<file path=ppt/theme/theme1.xml><?xml version="1.0" encoding="utf-8"?>
<a:theme xmlns:a="http://schemas.openxmlformats.org/drawingml/2006/main" name="Лучи">
  <a:themeElements>
    <a:clrScheme name="Лучи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fontScheme name="Лучи">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Лучи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Лучи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Лучи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Лучи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Лучи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Лучи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Лучи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Лучи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Лучи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Лучи 10">
        <a:dk1>
          <a:srgbClr val="881700"/>
        </a:dk1>
        <a:lt1>
          <a:srgbClr val="FAF9E6"/>
        </a:lt1>
        <a:dk2>
          <a:srgbClr val="990000"/>
        </a:dk2>
        <a:lt2>
          <a:srgbClr val="FFFFFF"/>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Beam</Template>
  <TotalTime>8781</TotalTime>
  <Words>4922</Words>
  <Application>Microsoft Office PowerPoint</Application>
  <PresentationFormat>Широкоэкранный</PresentationFormat>
  <Paragraphs>179</Paragraphs>
  <Slides>61</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61</vt:i4>
      </vt:variant>
    </vt:vector>
  </HeadingPairs>
  <TitlesOfParts>
    <vt:vector size="68" baseType="lpstr">
      <vt:lpstr>Arial Unicode MS</vt:lpstr>
      <vt:lpstr>Arial</vt:lpstr>
      <vt:lpstr>Calibri</vt:lpstr>
      <vt:lpstr>Times New Roman</vt:lpstr>
      <vt:lpstr>ubuntubold</vt:lpstr>
      <vt:lpstr>Wingdings</vt:lpstr>
      <vt:lpstr>Лучи</vt:lpstr>
      <vt:lpstr>17 сентября  ДЕНЬ НАРОДНОГО ЕДИНСТВА  ЕДИНСТВО БЕЛОРУССКОГО НАРОДА – ОСНОВОПОЛАГАЮЩИЙ ФАКТОР СОХРАНЕНИЯ И УКРЕПЛЕНИЯ СУВЕРЕНИТЕТА И НЕЗАВИСИМОСТИ СТРАНЫ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Фрагмент статута Белорусского посольского клуба в Сейме и Сенате Польши (1922 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 годы Великой Отечественной войны белорусы сплотились перед общей бедой. </vt:lpstr>
      <vt:lpstr>Презентация PowerPoint</vt:lpstr>
      <vt:lpstr>КНІЖНЫЯ ВЫДАННІ  ІНСТЫТУТА ГІСТОРЫІ</vt:lpstr>
      <vt:lpstr>Презентация PowerPoint</vt:lpstr>
      <vt:lpstr>Вернулся после похоронки. «Здравствуй, мама, я – живой!»</vt:lpstr>
      <vt:lpstr>ур. Ивановщина под Логойском (Еврейская гора),  где в августе 1941 нацистами  уничтожено около 1200 человек 30 августа 2022 состоялось перезахоронение останков на мемориальном комплексе</vt:lpstr>
      <vt:lpstr>Презентация PowerPoint</vt:lpstr>
      <vt:lpstr>Презентация PowerPoint</vt:lpstr>
      <vt:lpstr>Презентация PowerPoint</vt:lpstr>
      <vt:lpstr>Багацце і ўнікальнасць археалагічнай спадчыны Беларусі</vt:lpstr>
      <vt:lpstr>Презентация PowerPoint</vt:lpstr>
      <vt:lpstr>Спецыяльная прэмія Прэзідэнта Рэспублікі Беларусь дзеячам культуры і мастацтва за 2020 г. </vt:lpstr>
      <vt:lpstr>Презентация PowerPoint</vt:lpstr>
      <vt:lpstr>Презентация PowerPoint</vt:lpstr>
      <vt:lpstr>Презентация PowerPoint</vt:lpstr>
      <vt:lpstr>С Днем народного единства!  С Праздником!  З Днём народнага адзінства!  Са Святам!</vt:lpstr>
    </vt:vector>
  </TitlesOfParts>
  <Company>Организация</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FuckYouBill</dc:creator>
  <cp:lastModifiedBy>User</cp:lastModifiedBy>
  <cp:revision>750</cp:revision>
  <dcterms:created xsi:type="dcterms:W3CDTF">2009-09-21T04:49:36Z</dcterms:created>
  <dcterms:modified xsi:type="dcterms:W3CDTF">2023-09-12T09:10:04Z</dcterms:modified>
</cp:coreProperties>
</file>