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6" r:id="rId4"/>
    <p:sldId id="260" r:id="rId5"/>
    <p:sldId id="269" r:id="rId6"/>
    <p:sldId id="270" r:id="rId7"/>
    <p:sldId id="271" r:id="rId8"/>
    <p:sldId id="274" r:id="rId9"/>
    <p:sldId id="272" r:id="rId10"/>
    <p:sldId id="273" r:id="rId11"/>
    <p:sldId id="264" r:id="rId12"/>
    <p:sldId id="276" r:id="rId13"/>
    <p:sldId id="278" r:id="rId14"/>
    <p:sldId id="262" r:id="rId15"/>
    <p:sldId id="275" r:id="rId16"/>
    <p:sldId id="280" r:id="rId17"/>
    <p:sldId id="279" r:id="rId18"/>
    <p:sldId id="281" r:id="rId19"/>
    <p:sldId id="261" r:id="rId20"/>
    <p:sldId id="263" r:id="rId21"/>
    <p:sldId id="282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6" r:id="rId38"/>
    <p:sldId id="265" r:id="rId39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45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909175420950463E-2"/>
          <c:y val="3.1272210376687988E-2"/>
          <c:w val="0.93682537717746472"/>
          <c:h val="0.83774446104684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2000</c:v>
                </c:pt>
              </c:strCache>
            </c:strRef>
          </c:tx>
          <c:spPr>
            <a:pattFill prst="pct5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Лист2!$A$2:$A$23</c:f>
              <c:strCache>
                <c:ptCount val="22"/>
                <c:pt idx="0">
                  <c:v>Украина</c:v>
                </c:pt>
                <c:pt idx="1">
                  <c:v>Болгария</c:v>
                </c:pt>
                <c:pt idx="2">
                  <c:v>Япония</c:v>
                </c:pt>
                <c:pt idx="3">
                  <c:v>Сербия</c:v>
                </c:pt>
                <c:pt idx="4">
                  <c:v>Италия</c:v>
                </c:pt>
                <c:pt idx="5">
                  <c:v>Греция</c:v>
                </c:pt>
                <c:pt idx="6">
                  <c:v>Латвия</c:v>
                </c:pt>
                <c:pt idx="7">
                  <c:v>Хорватия</c:v>
                </c:pt>
                <c:pt idx="8">
                  <c:v>Венгрия</c:v>
                </c:pt>
                <c:pt idx="9">
                  <c:v>Литва</c:v>
                </c:pt>
                <c:pt idx="10">
                  <c:v>Румыния</c:v>
                </c:pt>
                <c:pt idx="11">
                  <c:v>Беларусь</c:v>
                </c:pt>
                <c:pt idx="12">
                  <c:v>Босния и Герциговина</c:v>
                </c:pt>
                <c:pt idx="13">
                  <c:v>Россия</c:v>
                </c:pt>
                <c:pt idx="14">
                  <c:v>Португалия</c:v>
                </c:pt>
                <c:pt idx="15">
                  <c:v>Германия</c:v>
                </c:pt>
                <c:pt idx="16">
                  <c:v>Финляндия</c:v>
                </c:pt>
                <c:pt idx="17">
                  <c:v>Молдова</c:v>
                </c:pt>
                <c:pt idx="18">
                  <c:v>Испания</c:v>
                </c:pt>
                <c:pt idx="19">
                  <c:v>Эстония</c:v>
                </c:pt>
                <c:pt idx="20">
                  <c:v>Польша</c:v>
                </c:pt>
                <c:pt idx="21">
                  <c:v>Словения</c:v>
                </c:pt>
              </c:strCache>
            </c:strRef>
          </c:cat>
          <c:val>
            <c:numRef>
              <c:f>Лист2!$B$2:$B$23</c:f>
              <c:numCache>
                <c:formatCode>0.0</c:formatCode>
                <c:ptCount val="22"/>
                <c:pt idx="0">
                  <c:v>-32.758620689655181</c:v>
                </c:pt>
                <c:pt idx="1">
                  <c:v>-22.077922077922079</c:v>
                </c:pt>
                <c:pt idx="2">
                  <c:v>9.9415204678362574</c:v>
                </c:pt>
                <c:pt idx="3">
                  <c:v>-16.949152542372879</c:v>
                </c:pt>
                <c:pt idx="4">
                  <c:v>-1.5544041450777308</c:v>
                </c:pt>
                <c:pt idx="5">
                  <c:v>-0.51813471502590491</c:v>
                </c:pt>
                <c:pt idx="6">
                  <c:v>-22.522522522522515</c:v>
                </c:pt>
                <c:pt idx="7">
                  <c:v>-6.6666666666666634</c:v>
                </c:pt>
                <c:pt idx="8">
                  <c:v>-16.157205240174676</c:v>
                </c:pt>
                <c:pt idx="9">
                  <c:v>-6.2200956937798955</c:v>
                </c:pt>
                <c:pt idx="10">
                  <c:v>-4.5871559633027568</c:v>
                </c:pt>
                <c:pt idx="11">
                  <c:v>-17.903930131004362</c:v>
                </c:pt>
                <c:pt idx="12">
                  <c:v>13.978829389788297</c:v>
                </c:pt>
                <c:pt idx="13">
                  <c:v>-27.137546468401482</c:v>
                </c:pt>
                <c:pt idx="14">
                  <c:v>6.8493150684931488</c:v>
                </c:pt>
                <c:pt idx="15">
                  <c:v>-4.615384615384607</c:v>
                </c:pt>
                <c:pt idx="16">
                  <c:v>7.3170731707317112</c:v>
                </c:pt>
                <c:pt idx="17">
                  <c:v>-1.8120192934428296</c:v>
                </c:pt>
                <c:pt idx="18">
                  <c:v>4.8128342245989408</c:v>
                </c:pt>
                <c:pt idx="19">
                  <c:v>-16.814159292035402</c:v>
                </c:pt>
                <c:pt idx="20">
                  <c:v>1.5384615384615492</c:v>
                </c:pt>
                <c:pt idx="21">
                  <c:v>-1.0869565217391302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2-4618-97E8-636608531751}"/>
            </c:ext>
          </c:extLst>
        </c:ser>
        <c:ser>
          <c:idx val="1"/>
          <c:order val="1"/>
          <c:tx>
            <c:strRef>
              <c:f>Лист2!$C$1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Лист2!$A$2:$A$23</c:f>
              <c:strCache>
                <c:ptCount val="22"/>
                <c:pt idx="0">
                  <c:v>Украина</c:v>
                </c:pt>
                <c:pt idx="1">
                  <c:v>Болгария</c:v>
                </c:pt>
                <c:pt idx="2">
                  <c:v>Япония</c:v>
                </c:pt>
                <c:pt idx="3">
                  <c:v>Сербия</c:v>
                </c:pt>
                <c:pt idx="4">
                  <c:v>Италия</c:v>
                </c:pt>
                <c:pt idx="5">
                  <c:v>Греция</c:v>
                </c:pt>
                <c:pt idx="6">
                  <c:v>Латвия</c:v>
                </c:pt>
                <c:pt idx="7">
                  <c:v>Хорватия</c:v>
                </c:pt>
                <c:pt idx="8">
                  <c:v>Венгрия</c:v>
                </c:pt>
                <c:pt idx="9">
                  <c:v>Литва</c:v>
                </c:pt>
                <c:pt idx="10">
                  <c:v>Румыния</c:v>
                </c:pt>
                <c:pt idx="11">
                  <c:v>Беларусь</c:v>
                </c:pt>
                <c:pt idx="12">
                  <c:v>Босния и Герциговина</c:v>
                </c:pt>
                <c:pt idx="13">
                  <c:v>Россия</c:v>
                </c:pt>
                <c:pt idx="14">
                  <c:v>Португалия</c:v>
                </c:pt>
                <c:pt idx="15">
                  <c:v>Германия</c:v>
                </c:pt>
                <c:pt idx="16">
                  <c:v>Финляндия</c:v>
                </c:pt>
                <c:pt idx="17">
                  <c:v>Молдова</c:v>
                </c:pt>
                <c:pt idx="18">
                  <c:v>Испания</c:v>
                </c:pt>
                <c:pt idx="19">
                  <c:v>Эстония</c:v>
                </c:pt>
                <c:pt idx="20">
                  <c:v>Польша</c:v>
                </c:pt>
                <c:pt idx="21">
                  <c:v>Словения</c:v>
                </c:pt>
              </c:strCache>
            </c:strRef>
          </c:cat>
          <c:val>
            <c:numRef>
              <c:f>Лист2!$C$2:$C$23</c:f>
              <c:numCache>
                <c:formatCode>0.0</c:formatCode>
                <c:ptCount val="22"/>
                <c:pt idx="0">
                  <c:v>-28.947368421052634</c:v>
                </c:pt>
                <c:pt idx="1">
                  <c:v>-27.572016460905346</c:v>
                </c:pt>
                <c:pt idx="2">
                  <c:v>-22.651933701657459</c:v>
                </c:pt>
                <c:pt idx="3">
                  <c:v>-22.175732217573216</c:v>
                </c:pt>
                <c:pt idx="4">
                  <c:v>-20.000000000000007</c:v>
                </c:pt>
                <c:pt idx="5">
                  <c:v>-19.999999999999996</c:v>
                </c:pt>
                <c:pt idx="6">
                  <c:v>-19.34156378600823</c:v>
                </c:pt>
                <c:pt idx="7">
                  <c:v>-17.592592592592592</c:v>
                </c:pt>
                <c:pt idx="8">
                  <c:v>-16.666666666666675</c:v>
                </c:pt>
                <c:pt idx="9">
                  <c:v>-16.595744680851055</c:v>
                </c:pt>
                <c:pt idx="10">
                  <c:v>-16.521739130434792</c:v>
                </c:pt>
                <c:pt idx="11">
                  <c:v>-15.837104072398184</c:v>
                </c:pt>
                <c:pt idx="12">
                  <c:v>-15.620515546106848</c:v>
                </c:pt>
                <c:pt idx="13">
                  <c:v>-15.151515151515149</c:v>
                </c:pt>
                <c:pt idx="14">
                  <c:v>-12.953367875647661</c:v>
                </c:pt>
                <c:pt idx="15">
                  <c:v>-9.178743961352664</c:v>
                </c:pt>
                <c:pt idx="16">
                  <c:v>-8.2872928176795639</c:v>
                </c:pt>
                <c:pt idx="17">
                  <c:v>-8.1576026637069941</c:v>
                </c:pt>
                <c:pt idx="18">
                  <c:v>-7.3170731707317094</c:v>
                </c:pt>
                <c:pt idx="19">
                  <c:v>-4.5045045045044976</c:v>
                </c:pt>
                <c:pt idx="20">
                  <c:v>-4.3478260869565206</c:v>
                </c:pt>
                <c:pt idx="21">
                  <c:v>-3.1249999999999978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2-4618-97E8-636608531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32508288"/>
        <c:axId val="230819328"/>
      </c:barChart>
      <c:catAx>
        <c:axId val="132508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60000"/>
          <a:lstStyle/>
          <a:p>
            <a:pPr>
              <a:defRPr/>
            </a:pPr>
            <a:endParaRPr lang="ru-RU"/>
          </a:p>
        </c:txPr>
        <c:crossAx val="230819328"/>
        <c:crosses val="autoZero"/>
        <c:auto val="1"/>
        <c:lblAlgn val="ctr"/>
        <c:lblOffset val="100"/>
        <c:noMultiLvlLbl val="0"/>
      </c:catAx>
      <c:valAx>
        <c:axId val="230819328"/>
        <c:scaling>
          <c:orientation val="minMax"/>
          <c:max val="15"/>
          <c:min val="-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2508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11215152160031"/>
          <c:y val="0.93570271801131244"/>
          <c:w val="0.14577569695679932"/>
          <c:h val="6.4297281988687588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695788026496688E-2"/>
          <c:y val="2.5680152049959274E-2"/>
          <c:w val="0.95912960879890019"/>
          <c:h val="0.51790192174254079"/>
        </c:manualLayout>
      </c:layout>
      <c:lineChart>
        <c:grouping val="standar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2020 г.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Лист4!$A$2:$A$91</c:f>
              <c:strCache>
                <c:ptCount val="90"/>
                <c:pt idx="0">
                  <c:v>Австралия</c:v>
                </c:pt>
                <c:pt idx="1">
                  <c:v>Австрия</c:v>
                </c:pt>
                <c:pt idx="2">
                  <c:v>Бельгия</c:v>
                </c:pt>
                <c:pt idx="3">
                  <c:v>Канада</c:v>
                </c:pt>
                <c:pt idx="4">
                  <c:v>Чили</c:v>
                </c:pt>
                <c:pt idx="5">
                  <c:v>Кипр</c:v>
                </c:pt>
                <c:pt idx="6">
                  <c:v>Чешская Республика</c:v>
                </c:pt>
                <c:pt idx="7">
                  <c:v>Дания</c:v>
                </c:pt>
                <c:pt idx="8">
                  <c:v>Финляндия</c:v>
                </c:pt>
                <c:pt idx="9">
                  <c:v>Франция</c:v>
                </c:pt>
                <c:pt idx="10">
                  <c:v>Германия</c:v>
                </c:pt>
                <c:pt idx="11">
                  <c:v>Греция</c:v>
                </c:pt>
                <c:pt idx="12">
                  <c:v>Хорватия</c:v>
                </c:pt>
                <c:pt idx="13">
                  <c:v>Венгрия</c:v>
                </c:pt>
                <c:pt idx="14">
                  <c:v>Исландия</c:v>
                </c:pt>
                <c:pt idx="15">
                  <c:v>Италия</c:v>
                </c:pt>
                <c:pt idx="16">
                  <c:v>Япония</c:v>
                </c:pt>
                <c:pt idx="17">
                  <c:v>Люксембург</c:v>
                </c:pt>
                <c:pt idx="18">
                  <c:v>Нидерланды</c:v>
                </c:pt>
                <c:pt idx="19">
                  <c:v>Новая Зеландия</c:v>
                </c:pt>
                <c:pt idx="20">
                  <c:v>Норвегия</c:v>
                </c:pt>
                <c:pt idx="21">
                  <c:v>Оман</c:v>
                </c:pt>
                <c:pt idx="22">
                  <c:v>Польша</c:v>
                </c:pt>
                <c:pt idx="23">
                  <c:v>Панама</c:v>
                </c:pt>
                <c:pt idx="24">
                  <c:v>Португалия</c:v>
                </c:pt>
                <c:pt idx="25">
                  <c:v>Республика Корея</c:v>
                </c:pt>
                <c:pt idx="26">
                  <c:v>Словения</c:v>
                </c:pt>
                <c:pt idx="27">
                  <c:v>Испания</c:v>
                </c:pt>
                <c:pt idx="28">
                  <c:v>Швеция</c:v>
                </c:pt>
                <c:pt idx="29">
                  <c:v>Швейцария</c:v>
                </c:pt>
                <c:pt idx="30">
                  <c:v>Объединенные Арабские Эмираты</c:v>
                </c:pt>
                <c:pt idx="31">
                  <c:v>США</c:v>
                </c:pt>
                <c:pt idx="32">
                  <c:v>Уругвай</c:v>
                </c:pt>
                <c:pt idx="33">
                  <c:v>Албания</c:v>
                </c:pt>
                <c:pt idx="34">
                  <c:v>Алжир</c:v>
                </c:pt>
                <c:pt idx="35">
                  <c:v>Аргентина</c:v>
                </c:pt>
                <c:pt idx="36">
                  <c:v>Армения</c:v>
                </c:pt>
                <c:pt idx="37">
                  <c:v>Азербайджан</c:v>
                </c:pt>
                <c:pt idx="38">
                  <c:v>Беларусь</c:v>
                </c:pt>
                <c:pt idx="39">
                  <c:v>Босния и Герциговина</c:v>
                </c:pt>
                <c:pt idx="40">
                  <c:v>Ботсвана</c:v>
                </c:pt>
                <c:pt idx="41">
                  <c:v>Бразилия</c:v>
                </c:pt>
                <c:pt idx="42">
                  <c:v>Болгария</c:v>
                </c:pt>
                <c:pt idx="43">
                  <c:v>Китай</c:v>
                </c:pt>
                <c:pt idx="44">
                  <c:v>Колумбия</c:v>
                </c:pt>
                <c:pt idx="45">
                  <c:v>Эквадор</c:v>
                </c:pt>
                <c:pt idx="46">
                  <c:v>Грузия</c:v>
                </c:pt>
                <c:pt idx="47">
                  <c:v>Индонезия</c:v>
                </c:pt>
                <c:pt idx="48">
                  <c:v>Иран</c:v>
                </c:pt>
                <c:pt idx="49">
                  <c:v>Ирак</c:v>
                </c:pt>
                <c:pt idx="50">
                  <c:v>Казахстан</c:v>
                </c:pt>
                <c:pt idx="51">
                  <c:v>Ливия</c:v>
                </c:pt>
                <c:pt idx="52">
                  <c:v>Малайзия</c:v>
                </c:pt>
                <c:pt idx="53">
                  <c:v>Мексика</c:v>
                </c:pt>
                <c:pt idx="54">
                  <c:v>Черногория</c:v>
                </c:pt>
                <c:pt idx="55">
                  <c:v>Намибия</c:v>
                </c:pt>
                <c:pt idx="56">
                  <c:v>Парагвай</c:v>
                </c:pt>
                <c:pt idx="57">
                  <c:v>Перу</c:v>
                </c:pt>
                <c:pt idx="58">
                  <c:v>Россия</c:v>
                </c:pt>
                <c:pt idx="59">
                  <c:v>Сербия</c:v>
                </c:pt>
                <c:pt idx="60">
                  <c:v>Южная Африка</c:v>
                </c:pt>
                <c:pt idx="61">
                  <c:v>Таиланд</c:v>
                </c:pt>
                <c:pt idx="62">
                  <c:v>Турция</c:v>
                </c:pt>
                <c:pt idx="63">
                  <c:v>Туркменистан</c:v>
                </c:pt>
                <c:pt idx="64">
                  <c:v>Венесуэлла</c:v>
                </c:pt>
                <c:pt idx="65">
                  <c:v>Ангола</c:v>
                </c:pt>
                <c:pt idx="66">
                  <c:v>Бангладеш</c:v>
                </c:pt>
                <c:pt idx="67">
                  <c:v>Бенин</c:v>
                </c:pt>
                <c:pt idx="68">
                  <c:v>Конго</c:v>
                </c:pt>
                <c:pt idx="69">
                  <c:v>Египет</c:v>
                </c:pt>
                <c:pt idx="70">
                  <c:v>Эфиопия</c:v>
                </c:pt>
                <c:pt idx="71">
                  <c:v>Гамбия</c:v>
                </c:pt>
                <c:pt idx="72">
                  <c:v>Гондурас</c:v>
                </c:pt>
                <c:pt idx="73">
                  <c:v>Индия</c:v>
                </c:pt>
                <c:pt idx="74">
                  <c:v>Кыргызстан</c:v>
                </c:pt>
                <c:pt idx="75">
                  <c:v>Лаос</c:v>
                </c:pt>
                <c:pt idx="76">
                  <c:v>Монголия</c:v>
                </c:pt>
                <c:pt idx="77">
                  <c:v>Мозамбик</c:v>
                </c:pt>
                <c:pt idx="78">
                  <c:v>Никарагуа</c:v>
                </c:pt>
                <c:pt idx="79">
                  <c:v>Пакистан</c:v>
                </c:pt>
                <c:pt idx="80">
                  <c:v>Филиппины</c:v>
                </c:pt>
                <c:pt idx="81">
                  <c:v>Молдова</c:v>
                </c:pt>
                <c:pt idx="82">
                  <c:v>Судан</c:v>
                </c:pt>
                <c:pt idx="83">
                  <c:v>Таджикистан</c:v>
                </c:pt>
                <c:pt idx="84">
                  <c:v>Украина</c:v>
                </c:pt>
                <c:pt idx="85">
                  <c:v>Узбекистан</c:v>
                </c:pt>
                <c:pt idx="86">
                  <c:v>Вьетнам</c:v>
                </c:pt>
                <c:pt idx="87">
                  <c:v>Йемен</c:v>
                </c:pt>
                <c:pt idx="88">
                  <c:v>Замбия</c:v>
                </c:pt>
                <c:pt idx="89">
                  <c:v>Зимбабве</c:v>
                </c:pt>
              </c:strCache>
            </c:strRef>
          </c:cat>
          <c:val>
            <c:numRef>
              <c:f>Лист4!$B$2:$B$91</c:f>
              <c:numCache>
                <c:formatCode>General</c:formatCode>
                <c:ptCount val="90"/>
                <c:pt idx="0">
                  <c:v>1.581</c:v>
                </c:pt>
                <c:pt idx="1">
                  <c:v>1.44</c:v>
                </c:pt>
                <c:pt idx="2">
                  <c:v>1.55</c:v>
                </c:pt>
                <c:pt idx="3">
                  <c:v>1.4</c:v>
                </c:pt>
                <c:pt idx="4">
                  <c:v>1.611</c:v>
                </c:pt>
                <c:pt idx="5">
                  <c:v>1.3129999999999999</c:v>
                </c:pt>
                <c:pt idx="6">
                  <c:v>1.71</c:v>
                </c:pt>
                <c:pt idx="7">
                  <c:v>1.67</c:v>
                </c:pt>
                <c:pt idx="8">
                  <c:v>1.37</c:v>
                </c:pt>
                <c:pt idx="9">
                  <c:v>1.83</c:v>
                </c:pt>
                <c:pt idx="10">
                  <c:v>1.53</c:v>
                </c:pt>
                <c:pt idx="11">
                  <c:v>1.34</c:v>
                </c:pt>
                <c:pt idx="12">
                  <c:v>1.48</c:v>
                </c:pt>
                <c:pt idx="13">
                  <c:v>1.56</c:v>
                </c:pt>
                <c:pt idx="14">
                  <c:v>1.72</c:v>
                </c:pt>
                <c:pt idx="15">
                  <c:v>1.24</c:v>
                </c:pt>
                <c:pt idx="16">
                  <c:v>1.34</c:v>
                </c:pt>
                <c:pt idx="17">
                  <c:v>1.37</c:v>
                </c:pt>
                <c:pt idx="18">
                  <c:v>1.55</c:v>
                </c:pt>
                <c:pt idx="19">
                  <c:v>1.61</c:v>
                </c:pt>
                <c:pt idx="20">
                  <c:v>1.48</c:v>
                </c:pt>
                <c:pt idx="21">
                  <c:v>2.7829999999999999</c:v>
                </c:pt>
                <c:pt idx="22">
                  <c:v>1.38</c:v>
                </c:pt>
                <c:pt idx="23">
                  <c:v>2.415</c:v>
                </c:pt>
                <c:pt idx="24">
                  <c:v>1.4</c:v>
                </c:pt>
                <c:pt idx="25">
                  <c:v>0.83699999999999997</c:v>
                </c:pt>
                <c:pt idx="26">
                  <c:v>1.6</c:v>
                </c:pt>
                <c:pt idx="27">
                  <c:v>1.23</c:v>
                </c:pt>
                <c:pt idx="28">
                  <c:v>1.66</c:v>
                </c:pt>
                <c:pt idx="29">
                  <c:v>1.46</c:v>
                </c:pt>
                <c:pt idx="30">
                  <c:v>1.369</c:v>
                </c:pt>
                <c:pt idx="31">
                  <c:v>1.6375</c:v>
                </c:pt>
                <c:pt idx="32">
                  <c:v>1.952</c:v>
                </c:pt>
                <c:pt idx="33">
                  <c:v>1.58</c:v>
                </c:pt>
                <c:pt idx="34">
                  <c:v>2.9420000000000002</c:v>
                </c:pt>
                <c:pt idx="35">
                  <c:v>2.2330000000000001</c:v>
                </c:pt>
                <c:pt idx="36">
                  <c:v>1.76</c:v>
                </c:pt>
                <c:pt idx="37">
                  <c:v>1.7</c:v>
                </c:pt>
                <c:pt idx="38">
                  <c:v>1.3819999999999999</c:v>
                </c:pt>
                <c:pt idx="39">
                  <c:v>1.2430000000000001</c:v>
                </c:pt>
                <c:pt idx="40">
                  <c:v>2.7959999999999998</c:v>
                </c:pt>
                <c:pt idx="41">
                  <c:v>1.706</c:v>
                </c:pt>
                <c:pt idx="42">
                  <c:v>1.56</c:v>
                </c:pt>
                <c:pt idx="43">
                  <c:v>1.7</c:v>
                </c:pt>
                <c:pt idx="44">
                  <c:v>1.7709999999999999</c:v>
                </c:pt>
                <c:pt idx="45">
                  <c:v>2.38</c:v>
                </c:pt>
                <c:pt idx="46">
                  <c:v>2.0459999999999998</c:v>
                </c:pt>
                <c:pt idx="47">
                  <c:v>2.266</c:v>
                </c:pt>
                <c:pt idx="48">
                  <c:v>2.1419999999999999</c:v>
                </c:pt>
                <c:pt idx="49">
                  <c:v>3.5369999999999999</c:v>
                </c:pt>
                <c:pt idx="50">
                  <c:v>3.13</c:v>
                </c:pt>
                <c:pt idx="51">
                  <c:v>2.1749999999999998</c:v>
                </c:pt>
                <c:pt idx="52">
                  <c:v>1.9650000000000001</c:v>
                </c:pt>
                <c:pt idx="53">
                  <c:v>2.0790000000000002</c:v>
                </c:pt>
                <c:pt idx="54">
                  <c:v>1.75</c:v>
                </c:pt>
                <c:pt idx="55">
                  <c:v>3.2930000000000001</c:v>
                </c:pt>
                <c:pt idx="56">
                  <c:v>2.383</c:v>
                </c:pt>
                <c:pt idx="57">
                  <c:v>2.2120000000000002</c:v>
                </c:pt>
                <c:pt idx="58">
                  <c:v>1.5049999999999999</c:v>
                </c:pt>
                <c:pt idx="59">
                  <c:v>1.48</c:v>
                </c:pt>
                <c:pt idx="60">
                  <c:v>2.3580000000000001</c:v>
                </c:pt>
                <c:pt idx="61">
                  <c:v>1.5009999999999999</c:v>
                </c:pt>
                <c:pt idx="62">
                  <c:v>2.0390000000000001</c:v>
                </c:pt>
                <c:pt idx="63">
                  <c:v>2.7010000000000001</c:v>
                </c:pt>
                <c:pt idx="64">
                  <c:v>2.23</c:v>
                </c:pt>
                <c:pt idx="65" formatCode="0.00">
                  <c:v>5.3710000000000004</c:v>
                </c:pt>
                <c:pt idx="66" formatCode="0.00">
                  <c:v>1.9870000000000001</c:v>
                </c:pt>
                <c:pt idx="67" formatCode="0.00">
                  <c:v>4.7</c:v>
                </c:pt>
                <c:pt idx="68" formatCode="0.00">
                  <c:v>4.3209999999999997</c:v>
                </c:pt>
                <c:pt idx="69" formatCode="0.00">
                  <c:v>3.2360000000000002</c:v>
                </c:pt>
                <c:pt idx="70" formatCode="0.00">
                  <c:v>4.0490000000000004</c:v>
                </c:pt>
                <c:pt idx="71" formatCode="0.00">
                  <c:v>5.0869999999999997</c:v>
                </c:pt>
                <c:pt idx="72" formatCode="0.00">
                  <c:v>2.3940000000000001</c:v>
                </c:pt>
                <c:pt idx="73" formatCode="0.00">
                  <c:v>2.1840000000000002</c:v>
                </c:pt>
                <c:pt idx="74" formatCode="0.00">
                  <c:v>3</c:v>
                </c:pt>
                <c:pt idx="75" formatCode="0.00">
                  <c:v>2.5830000000000002</c:v>
                </c:pt>
                <c:pt idx="76" formatCode="0.00">
                  <c:v>2.8340000000000001</c:v>
                </c:pt>
                <c:pt idx="77" formatCode="0.00">
                  <c:v>4.7130000000000001</c:v>
                </c:pt>
                <c:pt idx="78" formatCode="0.00">
                  <c:v>2.3490000000000002</c:v>
                </c:pt>
                <c:pt idx="79" formatCode="0.00">
                  <c:v>3.3940000000000001</c:v>
                </c:pt>
                <c:pt idx="80" formatCode="0.00">
                  <c:v>2.4900000000000002</c:v>
                </c:pt>
                <c:pt idx="81" formatCode="0.00">
                  <c:v>1.278</c:v>
                </c:pt>
                <c:pt idx="82" formatCode="0.00">
                  <c:v>4.2889999999999997</c:v>
                </c:pt>
                <c:pt idx="83" formatCode="0.00">
                  <c:v>3.52</c:v>
                </c:pt>
                <c:pt idx="84" formatCode="0.00">
                  <c:v>1.2170000000000001</c:v>
                </c:pt>
                <c:pt idx="85" formatCode="0.00">
                  <c:v>2.9</c:v>
                </c:pt>
                <c:pt idx="86" formatCode="0.00">
                  <c:v>2.0459999999999998</c:v>
                </c:pt>
                <c:pt idx="87" formatCode="0.00">
                  <c:v>3.6139999999999999</c:v>
                </c:pt>
                <c:pt idx="88" formatCode="0.00">
                  <c:v>4.4960000000000004</c:v>
                </c:pt>
                <c:pt idx="89" formatCode="0.00">
                  <c:v>3.46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47-4503-9508-7ABDB9F0885D}"/>
            </c:ext>
          </c:extLst>
        </c:ser>
        <c:ser>
          <c:idx val="1"/>
          <c:order val="1"/>
          <c:tx>
            <c:strRef>
              <c:f>Лист4!$C$1</c:f>
              <c:strCache>
                <c:ptCount val="1"/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Лист4!$A$2:$A$91</c:f>
              <c:strCache>
                <c:ptCount val="90"/>
                <c:pt idx="0">
                  <c:v>Австралия</c:v>
                </c:pt>
                <c:pt idx="1">
                  <c:v>Австрия</c:v>
                </c:pt>
                <c:pt idx="2">
                  <c:v>Бельгия</c:v>
                </c:pt>
                <c:pt idx="3">
                  <c:v>Канада</c:v>
                </c:pt>
                <c:pt idx="4">
                  <c:v>Чили</c:v>
                </c:pt>
                <c:pt idx="5">
                  <c:v>Кипр</c:v>
                </c:pt>
                <c:pt idx="6">
                  <c:v>Чешская Республика</c:v>
                </c:pt>
                <c:pt idx="7">
                  <c:v>Дания</c:v>
                </c:pt>
                <c:pt idx="8">
                  <c:v>Финляндия</c:v>
                </c:pt>
                <c:pt idx="9">
                  <c:v>Франция</c:v>
                </c:pt>
                <c:pt idx="10">
                  <c:v>Германия</c:v>
                </c:pt>
                <c:pt idx="11">
                  <c:v>Греция</c:v>
                </c:pt>
                <c:pt idx="12">
                  <c:v>Хорватия</c:v>
                </c:pt>
                <c:pt idx="13">
                  <c:v>Венгрия</c:v>
                </c:pt>
                <c:pt idx="14">
                  <c:v>Исландия</c:v>
                </c:pt>
                <c:pt idx="15">
                  <c:v>Италия</c:v>
                </c:pt>
                <c:pt idx="16">
                  <c:v>Япония</c:v>
                </c:pt>
                <c:pt idx="17">
                  <c:v>Люксембург</c:v>
                </c:pt>
                <c:pt idx="18">
                  <c:v>Нидерланды</c:v>
                </c:pt>
                <c:pt idx="19">
                  <c:v>Новая Зеландия</c:v>
                </c:pt>
                <c:pt idx="20">
                  <c:v>Норвегия</c:v>
                </c:pt>
                <c:pt idx="21">
                  <c:v>Оман</c:v>
                </c:pt>
                <c:pt idx="22">
                  <c:v>Польша</c:v>
                </c:pt>
                <c:pt idx="23">
                  <c:v>Панама</c:v>
                </c:pt>
                <c:pt idx="24">
                  <c:v>Португалия</c:v>
                </c:pt>
                <c:pt idx="25">
                  <c:v>Республика Корея</c:v>
                </c:pt>
                <c:pt idx="26">
                  <c:v>Словения</c:v>
                </c:pt>
                <c:pt idx="27">
                  <c:v>Испания</c:v>
                </c:pt>
                <c:pt idx="28">
                  <c:v>Швеция</c:v>
                </c:pt>
                <c:pt idx="29">
                  <c:v>Швейцария</c:v>
                </c:pt>
                <c:pt idx="30">
                  <c:v>Объединенные Арабские Эмираты</c:v>
                </c:pt>
                <c:pt idx="31">
                  <c:v>США</c:v>
                </c:pt>
                <c:pt idx="32">
                  <c:v>Уругвай</c:v>
                </c:pt>
                <c:pt idx="33">
                  <c:v>Албания</c:v>
                </c:pt>
                <c:pt idx="34">
                  <c:v>Алжир</c:v>
                </c:pt>
                <c:pt idx="35">
                  <c:v>Аргентина</c:v>
                </c:pt>
                <c:pt idx="36">
                  <c:v>Армения</c:v>
                </c:pt>
                <c:pt idx="37">
                  <c:v>Азербайджан</c:v>
                </c:pt>
                <c:pt idx="38">
                  <c:v>Беларусь</c:v>
                </c:pt>
                <c:pt idx="39">
                  <c:v>Босния и Герциговина</c:v>
                </c:pt>
                <c:pt idx="40">
                  <c:v>Ботсвана</c:v>
                </c:pt>
                <c:pt idx="41">
                  <c:v>Бразилия</c:v>
                </c:pt>
                <c:pt idx="42">
                  <c:v>Болгария</c:v>
                </c:pt>
                <c:pt idx="43">
                  <c:v>Китай</c:v>
                </c:pt>
                <c:pt idx="44">
                  <c:v>Колумбия</c:v>
                </c:pt>
                <c:pt idx="45">
                  <c:v>Эквадор</c:v>
                </c:pt>
                <c:pt idx="46">
                  <c:v>Грузия</c:v>
                </c:pt>
                <c:pt idx="47">
                  <c:v>Индонезия</c:v>
                </c:pt>
                <c:pt idx="48">
                  <c:v>Иран</c:v>
                </c:pt>
                <c:pt idx="49">
                  <c:v>Ирак</c:v>
                </c:pt>
                <c:pt idx="50">
                  <c:v>Казахстан</c:v>
                </c:pt>
                <c:pt idx="51">
                  <c:v>Ливия</c:v>
                </c:pt>
                <c:pt idx="52">
                  <c:v>Малайзия</c:v>
                </c:pt>
                <c:pt idx="53">
                  <c:v>Мексика</c:v>
                </c:pt>
                <c:pt idx="54">
                  <c:v>Черногория</c:v>
                </c:pt>
                <c:pt idx="55">
                  <c:v>Намибия</c:v>
                </c:pt>
                <c:pt idx="56">
                  <c:v>Парагвай</c:v>
                </c:pt>
                <c:pt idx="57">
                  <c:v>Перу</c:v>
                </c:pt>
                <c:pt idx="58">
                  <c:v>Россия</c:v>
                </c:pt>
                <c:pt idx="59">
                  <c:v>Сербия</c:v>
                </c:pt>
                <c:pt idx="60">
                  <c:v>Южная Африка</c:v>
                </c:pt>
                <c:pt idx="61">
                  <c:v>Таиланд</c:v>
                </c:pt>
                <c:pt idx="62">
                  <c:v>Турция</c:v>
                </c:pt>
                <c:pt idx="63">
                  <c:v>Туркменистан</c:v>
                </c:pt>
                <c:pt idx="64">
                  <c:v>Венесуэлла</c:v>
                </c:pt>
                <c:pt idx="65">
                  <c:v>Ангола</c:v>
                </c:pt>
                <c:pt idx="66">
                  <c:v>Бангладеш</c:v>
                </c:pt>
                <c:pt idx="67">
                  <c:v>Бенин</c:v>
                </c:pt>
                <c:pt idx="68">
                  <c:v>Конго</c:v>
                </c:pt>
                <c:pt idx="69">
                  <c:v>Египет</c:v>
                </c:pt>
                <c:pt idx="70">
                  <c:v>Эфиопия</c:v>
                </c:pt>
                <c:pt idx="71">
                  <c:v>Гамбия</c:v>
                </c:pt>
                <c:pt idx="72">
                  <c:v>Гондурас</c:v>
                </c:pt>
                <c:pt idx="73">
                  <c:v>Индия</c:v>
                </c:pt>
                <c:pt idx="74">
                  <c:v>Кыргызстан</c:v>
                </c:pt>
                <c:pt idx="75">
                  <c:v>Лаос</c:v>
                </c:pt>
                <c:pt idx="76">
                  <c:v>Монголия</c:v>
                </c:pt>
                <c:pt idx="77">
                  <c:v>Мозамбик</c:v>
                </c:pt>
                <c:pt idx="78">
                  <c:v>Никарагуа</c:v>
                </c:pt>
                <c:pt idx="79">
                  <c:v>Пакистан</c:v>
                </c:pt>
                <c:pt idx="80">
                  <c:v>Филиппины</c:v>
                </c:pt>
                <c:pt idx="81">
                  <c:v>Молдова</c:v>
                </c:pt>
                <c:pt idx="82">
                  <c:v>Судан</c:v>
                </c:pt>
                <c:pt idx="83">
                  <c:v>Таджикистан</c:v>
                </c:pt>
                <c:pt idx="84">
                  <c:v>Украина</c:v>
                </c:pt>
                <c:pt idx="85">
                  <c:v>Узбекистан</c:v>
                </c:pt>
                <c:pt idx="86">
                  <c:v>Вьетнам</c:v>
                </c:pt>
                <c:pt idx="87">
                  <c:v>Йемен</c:v>
                </c:pt>
                <c:pt idx="88">
                  <c:v>Замбия</c:v>
                </c:pt>
                <c:pt idx="89">
                  <c:v>Зимбабве</c:v>
                </c:pt>
              </c:strCache>
            </c:strRef>
          </c:cat>
          <c:val>
            <c:numRef>
              <c:f>Лист4!$C$2:$C$91</c:f>
              <c:numCache>
                <c:formatCode>General</c:formatCode>
                <c:ptCount val="90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  <c:pt idx="5">
                  <c:v>2.1</c:v>
                </c:pt>
                <c:pt idx="6">
                  <c:v>2.1</c:v>
                </c:pt>
                <c:pt idx="7">
                  <c:v>2.1</c:v>
                </c:pt>
                <c:pt idx="8">
                  <c:v>2.1</c:v>
                </c:pt>
                <c:pt idx="9">
                  <c:v>2.1</c:v>
                </c:pt>
                <c:pt idx="10">
                  <c:v>2.1</c:v>
                </c:pt>
                <c:pt idx="11">
                  <c:v>2.1</c:v>
                </c:pt>
                <c:pt idx="12">
                  <c:v>2.1</c:v>
                </c:pt>
                <c:pt idx="13">
                  <c:v>2.1</c:v>
                </c:pt>
                <c:pt idx="14">
                  <c:v>2.1</c:v>
                </c:pt>
                <c:pt idx="15">
                  <c:v>2.1</c:v>
                </c:pt>
                <c:pt idx="16">
                  <c:v>2.1</c:v>
                </c:pt>
                <c:pt idx="17">
                  <c:v>2.1</c:v>
                </c:pt>
                <c:pt idx="18">
                  <c:v>2.1</c:v>
                </c:pt>
                <c:pt idx="19">
                  <c:v>2.1</c:v>
                </c:pt>
                <c:pt idx="20">
                  <c:v>2.1</c:v>
                </c:pt>
                <c:pt idx="21">
                  <c:v>2.1</c:v>
                </c:pt>
                <c:pt idx="22">
                  <c:v>2.1</c:v>
                </c:pt>
                <c:pt idx="23">
                  <c:v>2.1</c:v>
                </c:pt>
                <c:pt idx="24">
                  <c:v>2.1</c:v>
                </c:pt>
                <c:pt idx="25">
                  <c:v>2.1</c:v>
                </c:pt>
                <c:pt idx="26">
                  <c:v>2.1</c:v>
                </c:pt>
                <c:pt idx="27">
                  <c:v>2.1</c:v>
                </c:pt>
                <c:pt idx="28">
                  <c:v>2.1</c:v>
                </c:pt>
                <c:pt idx="29">
                  <c:v>2.1</c:v>
                </c:pt>
                <c:pt idx="30">
                  <c:v>2.1</c:v>
                </c:pt>
                <c:pt idx="31">
                  <c:v>2.1</c:v>
                </c:pt>
                <c:pt idx="32">
                  <c:v>2.1</c:v>
                </c:pt>
                <c:pt idx="33">
                  <c:v>2.1</c:v>
                </c:pt>
                <c:pt idx="34">
                  <c:v>2.1</c:v>
                </c:pt>
                <c:pt idx="35">
                  <c:v>2.1</c:v>
                </c:pt>
                <c:pt idx="36">
                  <c:v>2.1</c:v>
                </c:pt>
                <c:pt idx="37">
                  <c:v>2.1</c:v>
                </c:pt>
                <c:pt idx="38">
                  <c:v>2.1</c:v>
                </c:pt>
                <c:pt idx="39">
                  <c:v>2.1</c:v>
                </c:pt>
                <c:pt idx="40">
                  <c:v>2.1</c:v>
                </c:pt>
                <c:pt idx="41">
                  <c:v>2.1</c:v>
                </c:pt>
                <c:pt idx="42">
                  <c:v>2.1</c:v>
                </c:pt>
                <c:pt idx="43">
                  <c:v>2.1</c:v>
                </c:pt>
                <c:pt idx="44">
                  <c:v>2.1</c:v>
                </c:pt>
                <c:pt idx="45">
                  <c:v>2.1</c:v>
                </c:pt>
                <c:pt idx="46">
                  <c:v>2.1</c:v>
                </c:pt>
                <c:pt idx="47">
                  <c:v>2.1</c:v>
                </c:pt>
                <c:pt idx="48">
                  <c:v>2.1</c:v>
                </c:pt>
                <c:pt idx="49">
                  <c:v>2.1</c:v>
                </c:pt>
                <c:pt idx="50">
                  <c:v>2.1</c:v>
                </c:pt>
                <c:pt idx="51">
                  <c:v>2.1</c:v>
                </c:pt>
                <c:pt idx="52">
                  <c:v>2.1</c:v>
                </c:pt>
                <c:pt idx="53">
                  <c:v>2.1</c:v>
                </c:pt>
                <c:pt idx="54">
                  <c:v>2.1</c:v>
                </c:pt>
                <c:pt idx="55">
                  <c:v>2.1</c:v>
                </c:pt>
                <c:pt idx="56">
                  <c:v>2.1</c:v>
                </c:pt>
                <c:pt idx="57">
                  <c:v>2.1</c:v>
                </c:pt>
                <c:pt idx="58">
                  <c:v>2.1</c:v>
                </c:pt>
                <c:pt idx="59">
                  <c:v>2.1</c:v>
                </c:pt>
                <c:pt idx="60">
                  <c:v>2.1</c:v>
                </c:pt>
                <c:pt idx="61">
                  <c:v>2.1</c:v>
                </c:pt>
                <c:pt idx="62">
                  <c:v>2.1</c:v>
                </c:pt>
                <c:pt idx="63">
                  <c:v>2.1</c:v>
                </c:pt>
                <c:pt idx="64">
                  <c:v>2.1</c:v>
                </c:pt>
                <c:pt idx="65">
                  <c:v>2.1</c:v>
                </c:pt>
                <c:pt idx="66">
                  <c:v>2.1</c:v>
                </c:pt>
                <c:pt idx="67">
                  <c:v>2.1</c:v>
                </c:pt>
                <c:pt idx="68">
                  <c:v>2.1</c:v>
                </c:pt>
                <c:pt idx="69">
                  <c:v>2.1</c:v>
                </c:pt>
                <c:pt idx="70">
                  <c:v>2.1</c:v>
                </c:pt>
                <c:pt idx="71">
                  <c:v>2.1</c:v>
                </c:pt>
                <c:pt idx="72">
                  <c:v>2.1</c:v>
                </c:pt>
                <c:pt idx="73">
                  <c:v>2.1</c:v>
                </c:pt>
                <c:pt idx="74">
                  <c:v>2.1</c:v>
                </c:pt>
                <c:pt idx="75">
                  <c:v>2.1</c:v>
                </c:pt>
                <c:pt idx="76">
                  <c:v>2.1</c:v>
                </c:pt>
                <c:pt idx="77">
                  <c:v>2.1</c:v>
                </c:pt>
                <c:pt idx="78">
                  <c:v>2.1</c:v>
                </c:pt>
                <c:pt idx="79">
                  <c:v>2.1</c:v>
                </c:pt>
                <c:pt idx="80">
                  <c:v>2.1</c:v>
                </c:pt>
                <c:pt idx="81">
                  <c:v>2.1</c:v>
                </c:pt>
                <c:pt idx="82">
                  <c:v>2.1</c:v>
                </c:pt>
                <c:pt idx="83">
                  <c:v>2.1</c:v>
                </c:pt>
                <c:pt idx="84">
                  <c:v>2.1</c:v>
                </c:pt>
                <c:pt idx="85">
                  <c:v>2.1</c:v>
                </c:pt>
                <c:pt idx="86">
                  <c:v>2.1</c:v>
                </c:pt>
                <c:pt idx="87">
                  <c:v>2.1</c:v>
                </c:pt>
                <c:pt idx="88">
                  <c:v>2.1</c:v>
                </c:pt>
                <c:pt idx="89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47-4503-9508-7ABDB9F0885D}"/>
            </c:ext>
          </c:extLst>
        </c:ser>
        <c:ser>
          <c:idx val="2"/>
          <c:order val="2"/>
          <c:tx>
            <c:strRef>
              <c:f>Лист4!$D$1</c:f>
              <c:strCache>
                <c:ptCount val="1"/>
                <c:pt idx="0">
                  <c:v>2000 г.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Лист4!$A$2:$A$91</c:f>
              <c:strCache>
                <c:ptCount val="90"/>
                <c:pt idx="0">
                  <c:v>Австралия</c:v>
                </c:pt>
                <c:pt idx="1">
                  <c:v>Австрия</c:v>
                </c:pt>
                <c:pt idx="2">
                  <c:v>Бельгия</c:v>
                </c:pt>
                <c:pt idx="3">
                  <c:v>Канада</c:v>
                </c:pt>
                <c:pt idx="4">
                  <c:v>Чили</c:v>
                </c:pt>
                <c:pt idx="5">
                  <c:v>Кипр</c:v>
                </c:pt>
                <c:pt idx="6">
                  <c:v>Чешская Республика</c:v>
                </c:pt>
                <c:pt idx="7">
                  <c:v>Дания</c:v>
                </c:pt>
                <c:pt idx="8">
                  <c:v>Финляндия</c:v>
                </c:pt>
                <c:pt idx="9">
                  <c:v>Франция</c:v>
                </c:pt>
                <c:pt idx="10">
                  <c:v>Германия</c:v>
                </c:pt>
                <c:pt idx="11">
                  <c:v>Греция</c:v>
                </c:pt>
                <c:pt idx="12">
                  <c:v>Хорватия</c:v>
                </c:pt>
                <c:pt idx="13">
                  <c:v>Венгрия</c:v>
                </c:pt>
                <c:pt idx="14">
                  <c:v>Исландия</c:v>
                </c:pt>
                <c:pt idx="15">
                  <c:v>Италия</c:v>
                </c:pt>
                <c:pt idx="16">
                  <c:v>Япония</c:v>
                </c:pt>
                <c:pt idx="17">
                  <c:v>Люксембург</c:v>
                </c:pt>
                <c:pt idx="18">
                  <c:v>Нидерланды</c:v>
                </c:pt>
                <c:pt idx="19">
                  <c:v>Новая Зеландия</c:v>
                </c:pt>
                <c:pt idx="20">
                  <c:v>Норвегия</c:v>
                </c:pt>
                <c:pt idx="21">
                  <c:v>Оман</c:v>
                </c:pt>
                <c:pt idx="22">
                  <c:v>Польша</c:v>
                </c:pt>
                <c:pt idx="23">
                  <c:v>Панама</c:v>
                </c:pt>
                <c:pt idx="24">
                  <c:v>Португалия</c:v>
                </c:pt>
                <c:pt idx="25">
                  <c:v>Республика Корея</c:v>
                </c:pt>
                <c:pt idx="26">
                  <c:v>Словения</c:v>
                </c:pt>
                <c:pt idx="27">
                  <c:v>Испания</c:v>
                </c:pt>
                <c:pt idx="28">
                  <c:v>Швеция</c:v>
                </c:pt>
                <c:pt idx="29">
                  <c:v>Швейцария</c:v>
                </c:pt>
                <c:pt idx="30">
                  <c:v>Объединенные Арабские Эмираты</c:v>
                </c:pt>
                <c:pt idx="31">
                  <c:v>США</c:v>
                </c:pt>
                <c:pt idx="32">
                  <c:v>Уругвай</c:v>
                </c:pt>
                <c:pt idx="33">
                  <c:v>Албания</c:v>
                </c:pt>
                <c:pt idx="34">
                  <c:v>Алжир</c:v>
                </c:pt>
                <c:pt idx="35">
                  <c:v>Аргентина</c:v>
                </c:pt>
                <c:pt idx="36">
                  <c:v>Армения</c:v>
                </c:pt>
                <c:pt idx="37">
                  <c:v>Азербайджан</c:v>
                </c:pt>
                <c:pt idx="38">
                  <c:v>Беларусь</c:v>
                </c:pt>
                <c:pt idx="39">
                  <c:v>Босния и Герциговина</c:v>
                </c:pt>
                <c:pt idx="40">
                  <c:v>Ботсвана</c:v>
                </c:pt>
                <c:pt idx="41">
                  <c:v>Бразилия</c:v>
                </c:pt>
                <c:pt idx="42">
                  <c:v>Болгария</c:v>
                </c:pt>
                <c:pt idx="43">
                  <c:v>Китай</c:v>
                </c:pt>
                <c:pt idx="44">
                  <c:v>Колумбия</c:v>
                </c:pt>
                <c:pt idx="45">
                  <c:v>Эквадор</c:v>
                </c:pt>
                <c:pt idx="46">
                  <c:v>Грузия</c:v>
                </c:pt>
                <c:pt idx="47">
                  <c:v>Индонезия</c:v>
                </c:pt>
                <c:pt idx="48">
                  <c:v>Иран</c:v>
                </c:pt>
                <c:pt idx="49">
                  <c:v>Ирак</c:v>
                </c:pt>
                <c:pt idx="50">
                  <c:v>Казахстан</c:v>
                </c:pt>
                <c:pt idx="51">
                  <c:v>Ливия</c:v>
                </c:pt>
                <c:pt idx="52">
                  <c:v>Малайзия</c:v>
                </c:pt>
                <c:pt idx="53">
                  <c:v>Мексика</c:v>
                </c:pt>
                <c:pt idx="54">
                  <c:v>Черногория</c:v>
                </c:pt>
                <c:pt idx="55">
                  <c:v>Намибия</c:v>
                </c:pt>
                <c:pt idx="56">
                  <c:v>Парагвай</c:v>
                </c:pt>
                <c:pt idx="57">
                  <c:v>Перу</c:v>
                </c:pt>
                <c:pt idx="58">
                  <c:v>Россия</c:v>
                </c:pt>
                <c:pt idx="59">
                  <c:v>Сербия</c:v>
                </c:pt>
                <c:pt idx="60">
                  <c:v>Южная Африка</c:v>
                </c:pt>
                <c:pt idx="61">
                  <c:v>Таиланд</c:v>
                </c:pt>
                <c:pt idx="62">
                  <c:v>Турция</c:v>
                </c:pt>
                <c:pt idx="63">
                  <c:v>Туркменистан</c:v>
                </c:pt>
                <c:pt idx="64">
                  <c:v>Венесуэлла</c:v>
                </c:pt>
                <c:pt idx="65">
                  <c:v>Ангола</c:v>
                </c:pt>
                <c:pt idx="66">
                  <c:v>Бангладеш</c:v>
                </c:pt>
                <c:pt idx="67">
                  <c:v>Бенин</c:v>
                </c:pt>
                <c:pt idx="68">
                  <c:v>Конго</c:v>
                </c:pt>
                <c:pt idx="69">
                  <c:v>Египет</c:v>
                </c:pt>
                <c:pt idx="70">
                  <c:v>Эфиопия</c:v>
                </c:pt>
                <c:pt idx="71">
                  <c:v>Гамбия</c:v>
                </c:pt>
                <c:pt idx="72">
                  <c:v>Гондурас</c:v>
                </c:pt>
                <c:pt idx="73">
                  <c:v>Индия</c:v>
                </c:pt>
                <c:pt idx="74">
                  <c:v>Кыргызстан</c:v>
                </c:pt>
                <c:pt idx="75">
                  <c:v>Лаос</c:v>
                </c:pt>
                <c:pt idx="76">
                  <c:v>Монголия</c:v>
                </c:pt>
                <c:pt idx="77">
                  <c:v>Мозамбик</c:v>
                </c:pt>
                <c:pt idx="78">
                  <c:v>Никарагуа</c:v>
                </c:pt>
                <c:pt idx="79">
                  <c:v>Пакистан</c:v>
                </c:pt>
                <c:pt idx="80">
                  <c:v>Филиппины</c:v>
                </c:pt>
                <c:pt idx="81">
                  <c:v>Молдова</c:v>
                </c:pt>
                <c:pt idx="82">
                  <c:v>Судан</c:v>
                </c:pt>
                <c:pt idx="83">
                  <c:v>Таджикистан</c:v>
                </c:pt>
                <c:pt idx="84">
                  <c:v>Украина</c:v>
                </c:pt>
                <c:pt idx="85">
                  <c:v>Узбекистан</c:v>
                </c:pt>
                <c:pt idx="86">
                  <c:v>Вьетнам</c:v>
                </c:pt>
                <c:pt idx="87">
                  <c:v>Йемен</c:v>
                </c:pt>
                <c:pt idx="88">
                  <c:v>Замбия</c:v>
                </c:pt>
                <c:pt idx="89">
                  <c:v>Зимбабве</c:v>
                </c:pt>
              </c:strCache>
            </c:strRef>
          </c:cat>
          <c:val>
            <c:numRef>
              <c:f>Лист4!$D$2:$D$91</c:f>
              <c:numCache>
                <c:formatCode>0.00</c:formatCode>
                <c:ptCount val="90"/>
                <c:pt idx="0">
                  <c:v>1.756</c:v>
                </c:pt>
                <c:pt idx="1">
                  <c:v>1.36</c:v>
                </c:pt>
                <c:pt idx="2">
                  <c:v>1.67</c:v>
                </c:pt>
                <c:pt idx="3">
                  <c:v>1.488</c:v>
                </c:pt>
                <c:pt idx="4">
                  <c:v>2.0550000000000002</c:v>
                </c:pt>
                <c:pt idx="5">
                  <c:v>1.716</c:v>
                </c:pt>
                <c:pt idx="6">
                  <c:v>1.1499999999999999</c:v>
                </c:pt>
                <c:pt idx="7">
                  <c:v>1.77</c:v>
                </c:pt>
                <c:pt idx="8">
                  <c:v>1.73</c:v>
                </c:pt>
                <c:pt idx="9">
                  <c:v>1.89</c:v>
                </c:pt>
                <c:pt idx="10">
                  <c:v>1.38</c:v>
                </c:pt>
                <c:pt idx="11">
                  <c:v>1.25</c:v>
                </c:pt>
                <c:pt idx="12">
                  <c:v>1.39</c:v>
                </c:pt>
                <c:pt idx="13">
                  <c:v>1.32</c:v>
                </c:pt>
                <c:pt idx="14">
                  <c:v>2.08</c:v>
                </c:pt>
                <c:pt idx="15">
                  <c:v>1.26</c:v>
                </c:pt>
                <c:pt idx="16">
                  <c:v>1.359</c:v>
                </c:pt>
                <c:pt idx="17">
                  <c:v>1.76</c:v>
                </c:pt>
                <c:pt idx="18">
                  <c:v>1.72</c:v>
                </c:pt>
                <c:pt idx="19">
                  <c:v>1.98</c:v>
                </c:pt>
                <c:pt idx="20">
                  <c:v>1.85</c:v>
                </c:pt>
                <c:pt idx="21">
                  <c:v>3.7160000000000002</c:v>
                </c:pt>
                <c:pt idx="22">
                  <c:v>1.37</c:v>
                </c:pt>
                <c:pt idx="23">
                  <c:v>2.7440000000000002</c:v>
                </c:pt>
                <c:pt idx="24">
                  <c:v>1.55</c:v>
                </c:pt>
                <c:pt idx="25">
                  <c:v>1.48</c:v>
                </c:pt>
                <c:pt idx="26">
                  <c:v>1.26</c:v>
                </c:pt>
                <c:pt idx="27">
                  <c:v>1.22</c:v>
                </c:pt>
                <c:pt idx="28">
                  <c:v>1.54</c:v>
                </c:pt>
                <c:pt idx="29">
                  <c:v>1.5</c:v>
                </c:pt>
                <c:pt idx="30">
                  <c:v>2.6440000000000001</c:v>
                </c:pt>
                <c:pt idx="31">
                  <c:v>2.056</c:v>
                </c:pt>
                <c:pt idx="32">
                  <c:v>2.2370000000000001</c:v>
                </c:pt>
                <c:pt idx="33">
                  <c:v>2.157</c:v>
                </c:pt>
                <c:pt idx="34">
                  <c:v>2.5139999999999998</c:v>
                </c:pt>
                <c:pt idx="35">
                  <c:v>2.5419999999999998</c:v>
                </c:pt>
                <c:pt idx="36">
                  <c:v>1.6479999999999999</c:v>
                </c:pt>
                <c:pt idx="37">
                  <c:v>2</c:v>
                </c:pt>
                <c:pt idx="38">
                  <c:v>1.3169999999999999</c:v>
                </c:pt>
                <c:pt idx="39">
                  <c:v>1.4970000000000001</c:v>
                </c:pt>
                <c:pt idx="40">
                  <c:v>3.3039999999999998</c:v>
                </c:pt>
                <c:pt idx="41">
                  <c:v>2.2999999999999998</c:v>
                </c:pt>
                <c:pt idx="42">
                  <c:v>1.26</c:v>
                </c:pt>
                <c:pt idx="43">
                  <c:v>1.5960000000000001</c:v>
                </c:pt>
                <c:pt idx="44">
                  <c:v>2.5720000000000001</c:v>
                </c:pt>
                <c:pt idx="45">
                  <c:v>3.1019999999999999</c:v>
                </c:pt>
                <c:pt idx="46">
                  <c:v>1.6080000000000001</c:v>
                </c:pt>
                <c:pt idx="47">
                  <c:v>2.512</c:v>
                </c:pt>
                <c:pt idx="48">
                  <c:v>2.0670000000000002</c:v>
                </c:pt>
                <c:pt idx="49">
                  <c:v>4.9400000000000004</c:v>
                </c:pt>
                <c:pt idx="50">
                  <c:v>1.8</c:v>
                </c:pt>
                <c:pt idx="51">
                  <c:v>2.851</c:v>
                </c:pt>
                <c:pt idx="52">
                  <c:v>2.7839999999999998</c:v>
                </c:pt>
                <c:pt idx="53">
                  <c:v>2.7160000000000002</c:v>
                </c:pt>
                <c:pt idx="54">
                  <c:v>1.875</c:v>
                </c:pt>
                <c:pt idx="55">
                  <c:v>3.88</c:v>
                </c:pt>
                <c:pt idx="56">
                  <c:v>3.5529999999999999</c:v>
                </c:pt>
                <c:pt idx="57">
                  <c:v>2.8450000000000002</c:v>
                </c:pt>
                <c:pt idx="58">
                  <c:v>1.1950000000000001</c:v>
                </c:pt>
                <c:pt idx="59">
                  <c:v>1.48</c:v>
                </c:pt>
                <c:pt idx="60">
                  <c:v>2.694</c:v>
                </c:pt>
                <c:pt idx="61">
                  <c:v>1.671</c:v>
                </c:pt>
                <c:pt idx="62">
                  <c:v>2.5030000000000001</c:v>
                </c:pt>
                <c:pt idx="63">
                  <c:v>2.8239999999999998</c:v>
                </c:pt>
                <c:pt idx="64">
                  <c:v>2.8220000000000001</c:v>
                </c:pt>
                <c:pt idx="65">
                  <c:v>6.6390000000000002</c:v>
                </c:pt>
                <c:pt idx="66">
                  <c:v>3.169</c:v>
                </c:pt>
                <c:pt idx="67">
                  <c:v>5.9619999999999997</c:v>
                </c:pt>
                <c:pt idx="68">
                  <c:v>4.8710000000000004</c:v>
                </c:pt>
                <c:pt idx="69">
                  <c:v>3.34</c:v>
                </c:pt>
                <c:pt idx="70">
                  <c:v>6.5430000000000001</c:v>
                </c:pt>
                <c:pt idx="71">
                  <c:v>5.8789999999999996</c:v>
                </c:pt>
                <c:pt idx="72">
                  <c:v>4.2370000000000001</c:v>
                </c:pt>
                <c:pt idx="73">
                  <c:v>3.3109999999999999</c:v>
                </c:pt>
                <c:pt idx="74">
                  <c:v>2.4</c:v>
                </c:pt>
                <c:pt idx="75">
                  <c:v>4.3109999999999999</c:v>
                </c:pt>
                <c:pt idx="76">
                  <c:v>2.141</c:v>
                </c:pt>
                <c:pt idx="77">
                  <c:v>5.8259999999999996</c:v>
                </c:pt>
                <c:pt idx="78">
                  <c:v>3.1110000000000002</c:v>
                </c:pt>
                <c:pt idx="79">
                  <c:v>5.0369999999999999</c:v>
                </c:pt>
                <c:pt idx="80">
                  <c:v>3.8109999999999999</c:v>
                </c:pt>
                <c:pt idx="81">
                  <c:v>1.4350000000000001</c:v>
                </c:pt>
                <c:pt idx="82">
                  <c:v>5.4710000000000001</c:v>
                </c:pt>
                <c:pt idx="83">
                  <c:v>3.9670000000000001</c:v>
                </c:pt>
                <c:pt idx="84">
                  <c:v>1.1160000000000001</c:v>
                </c:pt>
                <c:pt idx="85">
                  <c:v>2.58</c:v>
                </c:pt>
                <c:pt idx="86">
                  <c:v>2.0099999999999998</c:v>
                </c:pt>
                <c:pt idx="87">
                  <c:v>6.3129999999999997</c:v>
                </c:pt>
                <c:pt idx="88">
                  <c:v>6.0359999999999996</c:v>
                </c:pt>
                <c:pt idx="89">
                  <c:v>3.7480000000000002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47-4503-9508-7ABDB9F088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492032"/>
        <c:axId val="232502016"/>
      </c:lineChart>
      <c:catAx>
        <c:axId val="23249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2502016"/>
        <c:crosses val="autoZero"/>
        <c:auto val="1"/>
        <c:lblAlgn val="ctr"/>
        <c:lblOffset val="100"/>
        <c:noMultiLvlLbl val="0"/>
      </c:catAx>
      <c:valAx>
        <c:axId val="23250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249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7960392179238464"/>
          <c:y val="7.0195580391160847E-2"/>
          <c:w val="0.31891244739658942"/>
          <c:h val="0.1197608004640261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400">
          <a:solidFill>
            <a:sysClr val="windowText" lastClr="000000"/>
          </a:solidFill>
          <a:latin typeface="Noto Sans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684164479439"/>
          <c:y val="0.17148331112988757"/>
          <c:w val="0.73265116166034805"/>
          <c:h val="0.429430353869082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'2018'!$C$2</c:f>
              <c:strCache>
                <c:ptCount val="1"/>
                <c:pt idx="0">
                  <c:v>Инфекционные и паразитарные заболевания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'2018'!$B$3:$B$27</c:f>
              <c:strCache>
                <c:ptCount val="25"/>
                <c:pt idx="0">
                  <c:v>Австралия</c:v>
                </c:pt>
                <c:pt idx="1">
                  <c:v>Канада</c:v>
                </c:pt>
                <c:pt idx="2">
                  <c:v>Дания</c:v>
                </c:pt>
                <c:pt idx="3">
                  <c:v>Германия</c:v>
                </c:pt>
                <c:pt idx="4">
                  <c:v>Венгрия</c:v>
                </c:pt>
                <c:pt idx="5">
                  <c:v>Япония</c:v>
                </c:pt>
                <c:pt idx="6">
                  <c:v>Норвегия</c:v>
                </c:pt>
                <c:pt idx="7">
                  <c:v>Португалия</c:v>
                </c:pt>
                <c:pt idx="8">
                  <c:v>Испания</c:v>
                </c:pt>
                <c:pt idx="9">
                  <c:v>Уругвай</c:v>
                </c:pt>
                <c:pt idx="10">
                  <c:v>Аргентина</c:v>
                </c:pt>
                <c:pt idx="11">
                  <c:v>Армения</c:v>
                </c:pt>
                <c:pt idx="12">
                  <c:v>Республика Беларусь</c:v>
                </c:pt>
                <c:pt idx="13">
                  <c:v>Бразилия</c:v>
                </c:pt>
                <c:pt idx="14">
                  <c:v>Китай</c:v>
                </c:pt>
                <c:pt idx="15">
                  <c:v>Эквадор</c:v>
                </c:pt>
                <c:pt idx="16">
                  <c:v>Казахстан</c:v>
                </c:pt>
                <c:pt idx="17">
                  <c:v>Российская Федерация</c:v>
                </c:pt>
                <c:pt idx="18">
                  <c:v>Турция</c:v>
                </c:pt>
                <c:pt idx="19">
                  <c:v>Египет</c:v>
                </c:pt>
                <c:pt idx="20">
                  <c:v>Кыргызстан</c:v>
                </c:pt>
                <c:pt idx="21">
                  <c:v>Никарагуа</c:v>
                </c:pt>
                <c:pt idx="22">
                  <c:v>Филиппины</c:v>
                </c:pt>
                <c:pt idx="23">
                  <c:v>Молдова</c:v>
                </c:pt>
                <c:pt idx="24">
                  <c:v>Узбекистан</c:v>
                </c:pt>
              </c:strCache>
            </c:strRef>
          </c:cat>
          <c:val>
            <c:numRef>
              <c:f>'2018'!$C$3:$C$27</c:f>
              <c:numCache>
                <c:formatCode>0.0</c:formatCode>
                <c:ptCount val="25"/>
                <c:pt idx="0">
                  <c:v>10</c:v>
                </c:pt>
                <c:pt idx="1">
                  <c:v>12</c:v>
                </c:pt>
                <c:pt idx="2">
                  <c:v>19.3</c:v>
                </c:pt>
                <c:pt idx="3">
                  <c:v>22</c:v>
                </c:pt>
                <c:pt idx="4">
                  <c:v>8.1999999999999993</c:v>
                </c:pt>
                <c:pt idx="5">
                  <c:v>20</c:v>
                </c:pt>
                <c:pt idx="6">
                  <c:v>16.7</c:v>
                </c:pt>
                <c:pt idx="7">
                  <c:v>20.9</c:v>
                </c:pt>
                <c:pt idx="8">
                  <c:v>14.3</c:v>
                </c:pt>
                <c:pt idx="9">
                  <c:v>25.5</c:v>
                </c:pt>
                <c:pt idx="10">
                  <c:v>32.5</c:v>
                </c:pt>
                <c:pt idx="11">
                  <c:v>6.2</c:v>
                </c:pt>
                <c:pt idx="12">
                  <c:v>8.1</c:v>
                </c:pt>
                <c:pt idx="13">
                  <c:v>26.9</c:v>
                </c:pt>
                <c:pt idx="14">
                  <c:v>19.100000000000001</c:v>
                </c:pt>
                <c:pt idx="15">
                  <c:v>12.9</c:v>
                </c:pt>
                <c:pt idx="16">
                  <c:v>8</c:v>
                </c:pt>
                <c:pt idx="17">
                  <c:v>24.5</c:v>
                </c:pt>
                <c:pt idx="18">
                  <c:v>15</c:v>
                </c:pt>
                <c:pt idx="19">
                  <c:v>18.8</c:v>
                </c:pt>
                <c:pt idx="20">
                  <c:v>12.7</c:v>
                </c:pt>
                <c:pt idx="21">
                  <c:v>9.6999999999999993</c:v>
                </c:pt>
                <c:pt idx="22">
                  <c:v>40.700000000000003</c:v>
                </c:pt>
                <c:pt idx="23">
                  <c:v>12</c:v>
                </c:pt>
                <c:pt idx="24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4-496A-81B5-B5B714C2D6D0}"/>
            </c:ext>
          </c:extLst>
        </c:ser>
        <c:ser>
          <c:idx val="1"/>
          <c:order val="1"/>
          <c:tx>
            <c:strRef>
              <c:f>'2018'!$D$2</c:f>
              <c:strCache>
                <c:ptCount val="1"/>
                <c:pt idx="0">
                  <c:v>Новообразования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'2018'!$B$3:$B$27</c:f>
              <c:strCache>
                <c:ptCount val="25"/>
                <c:pt idx="0">
                  <c:v>Австралия</c:v>
                </c:pt>
                <c:pt idx="1">
                  <c:v>Канада</c:v>
                </c:pt>
                <c:pt idx="2">
                  <c:v>Дания</c:v>
                </c:pt>
                <c:pt idx="3">
                  <c:v>Германия</c:v>
                </c:pt>
                <c:pt idx="4">
                  <c:v>Венгрия</c:v>
                </c:pt>
                <c:pt idx="5">
                  <c:v>Япония</c:v>
                </c:pt>
                <c:pt idx="6">
                  <c:v>Норвегия</c:v>
                </c:pt>
                <c:pt idx="7">
                  <c:v>Португалия</c:v>
                </c:pt>
                <c:pt idx="8">
                  <c:v>Испания</c:v>
                </c:pt>
                <c:pt idx="9">
                  <c:v>Уругвай</c:v>
                </c:pt>
                <c:pt idx="10">
                  <c:v>Аргентина</c:v>
                </c:pt>
                <c:pt idx="11">
                  <c:v>Армения</c:v>
                </c:pt>
                <c:pt idx="12">
                  <c:v>Республика Беларусь</c:v>
                </c:pt>
                <c:pt idx="13">
                  <c:v>Бразилия</c:v>
                </c:pt>
                <c:pt idx="14">
                  <c:v>Китай</c:v>
                </c:pt>
                <c:pt idx="15">
                  <c:v>Эквадор</c:v>
                </c:pt>
                <c:pt idx="16">
                  <c:v>Казахстан</c:v>
                </c:pt>
                <c:pt idx="17">
                  <c:v>Российская Федерация</c:v>
                </c:pt>
                <c:pt idx="18">
                  <c:v>Турция</c:v>
                </c:pt>
                <c:pt idx="19">
                  <c:v>Египет</c:v>
                </c:pt>
                <c:pt idx="20">
                  <c:v>Кыргызстан</c:v>
                </c:pt>
                <c:pt idx="21">
                  <c:v>Никарагуа</c:v>
                </c:pt>
                <c:pt idx="22">
                  <c:v>Филиппины</c:v>
                </c:pt>
                <c:pt idx="23">
                  <c:v>Молдова</c:v>
                </c:pt>
                <c:pt idx="24">
                  <c:v>Узбекистан</c:v>
                </c:pt>
              </c:strCache>
            </c:strRef>
          </c:cat>
          <c:val>
            <c:numRef>
              <c:f>'2018'!$D$3:$D$27</c:f>
              <c:numCache>
                <c:formatCode>0.0</c:formatCode>
                <c:ptCount val="25"/>
                <c:pt idx="0">
                  <c:v>191.3</c:v>
                </c:pt>
                <c:pt idx="1">
                  <c:v>219.2</c:v>
                </c:pt>
                <c:pt idx="2">
                  <c:v>271.40000000000003</c:v>
                </c:pt>
                <c:pt idx="3">
                  <c:v>287.5</c:v>
                </c:pt>
                <c:pt idx="4">
                  <c:v>340.1</c:v>
                </c:pt>
                <c:pt idx="5">
                  <c:v>310</c:v>
                </c:pt>
                <c:pt idx="6">
                  <c:v>212.5</c:v>
                </c:pt>
                <c:pt idx="7">
                  <c:v>277.5</c:v>
                </c:pt>
                <c:pt idx="8">
                  <c:v>241.2</c:v>
                </c:pt>
                <c:pt idx="9">
                  <c:v>234.6</c:v>
                </c:pt>
                <c:pt idx="10">
                  <c:v>144</c:v>
                </c:pt>
                <c:pt idx="11">
                  <c:v>177.1</c:v>
                </c:pt>
                <c:pt idx="12">
                  <c:v>198.7</c:v>
                </c:pt>
                <c:pt idx="13">
                  <c:v>108.8</c:v>
                </c:pt>
                <c:pt idx="14">
                  <c:v>198.29999999999998</c:v>
                </c:pt>
                <c:pt idx="15">
                  <c:v>71</c:v>
                </c:pt>
                <c:pt idx="16">
                  <c:v>82.899999999999991</c:v>
                </c:pt>
                <c:pt idx="17">
                  <c:v>204.4</c:v>
                </c:pt>
                <c:pt idx="18">
                  <c:v>97.1</c:v>
                </c:pt>
                <c:pt idx="19">
                  <c:v>36.700000000000003</c:v>
                </c:pt>
                <c:pt idx="20">
                  <c:v>65.599999999999994</c:v>
                </c:pt>
                <c:pt idx="21">
                  <c:v>46.4</c:v>
                </c:pt>
                <c:pt idx="22">
                  <c:v>63.5</c:v>
                </c:pt>
                <c:pt idx="23">
                  <c:v>174</c:v>
                </c:pt>
                <c:pt idx="24">
                  <c:v>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24-496A-81B5-B5B714C2D6D0}"/>
            </c:ext>
          </c:extLst>
        </c:ser>
        <c:ser>
          <c:idx val="2"/>
          <c:order val="2"/>
          <c:tx>
            <c:strRef>
              <c:f>'2018'!$E$2</c:f>
              <c:strCache>
                <c:ptCount val="1"/>
                <c:pt idx="0">
                  <c:v>Болезни системы кровообращения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'2018'!$B$3:$B$27</c:f>
              <c:strCache>
                <c:ptCount val="25"/>
                <c:pt idx="0">
                  <c:v>Австралия</c:v>
                </c:pt>
                <c:pt idx="1">
                  <c:v>Канада</c:v>
                </c:pt>
                <c:pt idx="2">
                  <c:v>Дания</c:v>
                </c:pt>
                <c:pt idx="3">
                  <c:v>Германия</c:v>
                </c:pt>
                <c:pt idx="4">
                  <c:v>Венгрия</c:v>
                </c:pt>
                <c:pt idx="5">
                  <c:v>Япония</c:v>
                </c:pt>
                <c:pt idx="6">
                  <c:v>Норвегия</c:v>
                </c:pt>
                <c:pt idx="7">
                  <c:v>Португалия</c:v>
                </c:pt>
                <c:pt idx="8">
                  <c:v>Испания</c:v>
                </c:pt>
                <c:pt idx="9">
                  <c:v>Уругвай</c:v>
                </c:pt>
                <c:pt idx="10">
                  <c:v>Аргентина</c:v>
                </c:pt>
                <c:pt idx="11">
                  <c:v>Армения</c:v>
                </c:pt>
                <c:pt idx="12">
                  <c:v>Республика Беларусь</c:v>
                </c:pt>
                <c:pt idx="13">
                  <c:v>Бразилия</c:v>
                </c:pt>
                <c:pt idx="14">
                  <c:v>Китай</c:v>
                </c:pt>
                <c:pt idx="15">
                  <c:v>Эквадор</c:v>
                </c:pt>
                <c:pt idx="16">
                  <c:v>Казахстан</c:v>
                </c:pt>
                <c:pt idx="17">
                  <c:v>Российская Федерация</c:v>
                </c:pt>
                <c:pt idx="18">
                  <c:v>Турция</c:v>
                </c:pt>
                <c:pt idx="19">
                  <c:v>Египет</c:v>
                </c:pt>
                <c:pt idx="20">
                  <c:v>Кыргызстан</c:v>
                </c:pt>
                <c:pt idx="21">
                  <c:v>Никарагуа</c:v>
                </c:pt>
                <c:pt idx="22">
                  <c:v>Филиппины</c:v>
                </c:pt>
                <c:pt idx="23">
                  <c:v>Молдова</c:v>
                </c:pt>
                <c:pt idx="24">
                  <c:v>Узбекистан</c:v>
                </c:pt>
              </c:strCache>
            </c:strRef>
          </c:cat>
          <c:val>
            <c:numRef>
              <c:f>'2018'!$E$3:$E$27</c:f>
              <c:numCache>
                <c:formatCode>0.0</c:formatCode>
                <c:ptCount val="25"/>
                <c:pt idx="0">
                  <c:v>168.7</c:v>
                </c:pt>
                <c:pt idx="1">
                  <c:v>191.1</c:v>
                </c:pt>
                <c:pt idx="2">
                  <c:v>208.3</c:v>
                </c:pt>
                <c:pt idx="3">
                  <c:v>416.5</c:v>
                </c:pt>
                <c:pt idx="4">
                  <c:v>661.8</c:v>
                </c:pt>
                <c:pt idx="5">
                  <c:v>283.8</c:v>
                </c:pt>
                <c:pt idx="6">
                  <c:v>208.9</c:v>
                </c:pt>
                <c:pt idx="7">
                  <c:v>320.2</c:v>
                </c:pt>
                <c:pt idx="8">
                  <c:v>258.60000000000002</c:v>
                </c:pt>
                <c:pt idx="9">
                  <c:v>249.7</c:v>
                </c:pt>
                <c:pt idx="10">
                  <c:v>216</c:v>
                </c:pt>
                <c:pt idx="11">
                  <c:v>478.5</c:v>
                </c:pt>
                <c:pt idx="12">
                  <c:v>718</c:v>
                </c:pt>
                <c:pt idx="13">
                  <c:v>170.8</c:v>
                </c:pt>
                <c:pt idx="14">
                  <c:v>133</c:v>
                </c:pt>
                <c:pt idx="15">
                  <c:v>108.6</c:v>
                </c:pt>
                <c:pt idx="16">
                  <c:v>168.3</c:v>
                </c:pt>
                <c:pt idx="17">
                  <c:v>587.5</c:v>
                </c:pt>
                <c:pt idx="18">
                  <c:v>194.1</c:v>
                </c:pt>
                <c:pt idx="19">
                  <c:v>298.5</c:v>
                </c:pt>
                <c:pt idx="20">
                  <c:v>265.7</c:v>
                </c:pt>
                <c:pt idx="21">
                  <c:v>100.6</c:v>
                </c:pt>
                <c:pt idx="22">
                  <c:v>190.5</c:v>
                </c:pt>
                <c:pt idx="23">
                  <c:v>609.4</c:v>
                </c:pt>
                <c:pt idx="24">
                  <c:v>283.60000000000002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24-496A-81B5-B5B714C2D6D0}"/>
            </c:ext>
          </c:extLst>
        </c:ser>
        <c:ser>
          <c:idx val="3"/>
          <c:order val="3"/>
          <c:tx>
            <c:strRef>
              <c:f>'2018'!$F$2</c:f>
              <c:strCache>
                <c:ptCount val="1"/>
                <c:pt idx="0">
                  <c:v>Респираторные заболевания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'2018'!$B$3:$B$27</c:f>
              <c:strCache>
                <c:ptCount val="25"/>
                <c:pt idx="0">
                  <c:v>Австралия</c:v>
                </c:pt>
                <c:pt idx="1">
                  <c:v>Канада</c:v>
                </c:pt>
                <c:pt idx="2">
                  <c:v>Дания</c:v>
                </c:pt>
                <c:pt idx="3">
                  <c:v>Германия</c:v>
                </c:pt>
                <c:pt idx="4">
                  <c:v>Венгрия</c:v>
                </c:pt>
                <c:pt idx="5">
                  <c:v>Япония</c:v>
                </c:pt>
                <c:pt idx="6">
                  <c:v>Норвегия</c:v>
                </c:pt>
                <c:pt idx="7">
                  <c:v>Португалия</c:v>
                </c:pt>
                <c:pt idx="8">
                  <c:v>Испания</c:v>
                </c:pt>
                <c:pt idx="9">
                  <c:v>Уругвай</c:v>
                </c:pt>
                <c:pt idx="10">
                  <c:v>Аргентина</c:v>
                </c:pt>
                <c:pt idx="11">
                  <c:v>Армения</c:v>
                </c:pt>
                <c:pt idx="12">
                  <c:v>Республика Беларусь</c:v>
                </c:pt>
                <c:pt idx="13">
                  <c:v>Бразилия</c:v>
                </c:pt>
                <c:pt idx="14">
                  <c:v>Китай</c:v>
                </c:pt>
                <c:pt idx="15">
                  <c:v>Эквадор</c:v>
                </c:pt>
                <c:pt idx="16">
                  <c:v>Казахстан</c:v>
                </c:pt>
                <c:pt idx="17">
                  <c:v>Российская Федерация</c:v>
                </c:pt>
                <c:pt idx="18">
                  <c:v>Турция</c:v>
                </c:pt>
                <c:pt idx="19">
                  <c:v>Египет</c:v>
                </c:pt>
                <c:pt idx="20">
                  <c:v>Кыргызстан</c:v>
                </c:pt>
                <c:pt idx="21">
                  <c:v>Никарагуа</c:v>
                </c:pt>
                <c:pt idx="22">
                  <c:v>Филиппины</c:v>
                </c:pt>
                <c:pt idx="23">
                  <c:v>Молдова</c:v>
                </c:pt>
                <c:pt idx="24">
                  <c:v>Узбекистан</c:v>
                </c:pt>
              </c:strCache>
            </c:strRef>
          </c:cat>
          <c:val>
            <c:numRef>
              <c:f>'2018'!$F$3:$F$27</c:f>
              <c:numCache>
                <c:formatCode>0.0</c:formatCode>
                <c:ptCount val="25"/>
                <c:pt idx="0">
                  <c:v>44.3</c:v>
                </c:pt>
                <c:pt idx="1">
                  <c:v>49.3</c:v>
                </c:pt>
                <c:pt idx="2">
                  <c:v>77.900000000000006</c:v>
                </c:pt>
                <c:pt idx="3">
                  <c:v>57.4</c:v>
                </c:pt>
                <c:pt idx="4">
                  <c:v>67.8</c:v>
                </c:pt>
                <c:pt idx="5">
                  <c:v>74.599999999999994</c:v>
                </c:pt>
                <c:pt idx="6">
                  <c:v>50.8</c:v>
                </c:pt>
                <c:pt idx="7">
                  <c:v>65.400000000000006</c:v>
                </c:pt>
                <c:pt idx="8">
                  <c:v>85</c:v>
                </c:pt>
                <c:pt idx="9">
                  <c:v>65.599999999999994</c:v>
                </c:pt>
                <c:pt idx="10">
                  <c:v>64.400000000000006</c:v>
                </c:pt>
                <c:pt idx="11">
                  <c:v>17.5</c:v>
                </c:pt>
                <c:pt idx="12">
                  <c:v>14.4</c:v>
                </c:pt>
                <c:pt idx="13">
                  <c:v>35.1</c:v>
                </c:pt>
                <c:pt idx="14">
                  <c:v>29.8</c:v>
                </c:pt>
                <c:pt idx="15">
                  <c:v>19.600000000000001</c:v>
                </c:pt>
                <c:pt idx="16">
                  <c:v>66.7</c:v>
                </c:pt>
                <c:pt idx="17">
                  <c:v>24.1</c:v>
                </c:pt>
                <c:pt idx="18">
                  <c:v>37.1</c:v>
                </c:pt>
                <c:pt idx="19">
                  <c:v>26.4</c:v>
                </c:pt>
                <c:pt idx="20">
                  <c:v>18.100000000000001</c:v>
                </c:pt>
                <c:pt idx="21">
                  <c:v>17</c:v>
                </c:pt>
                <c:pt idx="22">
                  <c:v>29</c:v>
                </c:pt>
                <c:pt idx="23">
                  <c:v>18.899999999999999</c:v>
                </c:pt>
                <c:pt idx="2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24-496A-81B5-B5B714C2D6D0}"/>
            </c:ext>
          </c:extLst>
        </c:ser>
        <c:ser>
          <c:idx val="4"/>
          <c:order val="4"/>
          <c:tx>
            <c:strRef>
              <c:f>'2018'!$G$2</c:f>
              <c:strCache>
                <c:ptCount val="1"/>
                <c:pt idx="0">
                  <c:v>Болезни органов пищеварения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'2018'!$B$3:$B$27</c:f>
              <c:strCache>
                <c:ptCount val="25"/>
                <c:pt idx="0">
                  <c:v>Австралия</c:v>
                </c:pt>
                <c:pt idx="1">
                  <c:v>Канада</c:v>
                </c:pt>
                <c:pt idx="2">
                  <c:v>Дания</c:v>
                </c:pt>
                <c:pt idx="3">
                  <c:v>Германия</c:v>
                </c:pt>
                <c:pt idx="4">
                  <c:v>Венгрия</c:v>
                </c:pt>
                <c:pt idx="5">
                  <c:v>Япония</c:v>
                </c:pt>
                <c:pt idx="6">
                  <c:v>Норвегия</c:v>
                </c:pt>
                <c:pt idx="7">
                  <c:v>Португалия</c:v>
                </c:pt>
                <c:pt idx="8">
                  <c:v>Испания</c:v>
                </c:pt>
                <c:pt idx="9">
                  <c:v>Уругвай</c:v>
                </c:pt>
                <c:pt idx="10">
                  <c:v>Аргентина</c:v>
                </c:pt>
                <c:pt idx="11">
                  <c:v>Армения</c:v>
                </c:pt>
                <c:pt idx="12">
                  <c:v>Республика Беларусь</c:v>
                </c:pt>
                <c:pt idx="13">
                  <c:v>Бразилия</c:v>
                </c:pt>
                <c:pt idx="14">
                  <c:v>Китай</c:v>
                </c:pt>
                <c:pt idx="15">
                  <c:v>Эквадор</c:v>
                </c:pt>
                <c:pt idx="16">
                  <c:v>Казахстан</c:v>
                </c:pt>
                <c:pt idx="17">
                  <c:v>Российская Федерация</c:v>
                </c:pt>
                <c:pt idx="18">
                  <c:v>Турция</c:v>
                </c:pt>
                <c:pt idx="19">
                  <c:v>Египет</c:v>
                </c:pt>
                <c:pt idx="20">
                  <c:v>Кыргызстан</c:v>
                </c:pt>
                <c:pt idx="21">
                  <c:v>Никарагуа</c:v>
                </c:pt>
                <c:pt idx="22">
                  <c:v>Филиппины</c:v>
                </c:pt>
                <c:pt idx="23">
                  <c:v>Молдова</c:v>
                </c:pt>
                <c:pt idx="24">
                  <c:v>Узбекистан</c:v>
                </c:pt>
              </c:strCache>
            </c:strRef>
          </c:cat>
          <c:val>
            <c:numRef>
              <c:f>'2018'!$G$3:$G$27</c:f>
              <c:numCache>
                <c:formatCode>0.0</c:formatCode>
                <c:ptCount val="25"/>
                <c:pt idx="1">
                  <c:v>32.200000000000003</c:v>
                </c:pt>
                <c:pt idx="2">
                  <c:v>37.1</c:v>
                </c:pt>
                <c:pt idx="3">
                  <c:v>49.5</c:v>
                </c:pt>
                <c:pt idx="4">
                  <c:v>66.400000000000006</c:v>
                </c:pt>
                <c:pt idx="5">
                  <c:v>41.9</c:v>
                </c:pt>
                <c:pt idx="6">
                  <c:v>23.9</c:v>
                </c:pt>
                <c:pt idx="7">
                  <c:v>47.4</c:v>
                </c:pt>
                <c:pt idx="8">
                  <c:v>46.3</c:v>
                </c:pt>
                <c:pt idx="9">
                  <c:v>36.5</c:v>
                </c:pt>
                <c:pt idx="10">
                  <c:v>35.6</c:v>
                </c:pt>
                <c:pt idx="11">
                  <c:v>40.9</c:v>
                </c:pt>
                <c:pt idx="12">
                  <c:v>38.799999999999997</c:v>
                </c:pt>
                <c:pt idx="13">
                  <c:v>32.1</c:v>
                </c:pt>
                <c:pt idx="14">
                  <c:v>21.1</c:v>
                </c:pt>
                <c:pt idx="15">
                  <c:v>27</c:v>
                </c:pt>
                <c:pt idx="16">
                  <c:v>62.6</c:v>
                </c:pt>
                <c:pt idx="17">
                  <c:v>65.5</c:v>
                </c:pt>
                <c:pt idx="18">
                  <c:v>12</c:v>
                </c:pt>
                <c:pt idx="19">
                  <c:v>46.8</c:v>
                </c:pt>
                <c:pt idx="20">
                  <c:v>33.1</c:v>
                </c:pt>
                <c:pt idx="21">
                  <c:v>31</c:v>
                </c:pt>
                <c:pt idx="22">
                  <c:v>22.9</c:v>
                </c:pt>
                <c:pt idx="23">
                  <c:v>95.3</c:v>
                </c:pt>
                <c:pt idx="24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24-496A-81B5-B5B714C2D6D0}"/>
            </c:ext>
          </c:extLst>
        </c:ser>
        <c:ser>
          <c:idx val="5"/>
          <c:order val="5"/>
          <c:tx>
            <c:strRef>
              <c:f>'2018'!$H$2</c:f>
              <c:strCache>
                <c:ptCount val="1"/>
                <c:pt idx="0">
                  <c:v>Внешние причины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'2018'!$B$3:$B$27</c:f>
              <c:strCache>
                <c:ptCount val="25"/>
                <c:pt idx="0">
                  <c:v>Австралия</c:v>
                </c:pt>
                <c:pt idx="1">
                  <c:v>Канада</c:v>
                </c:pt>
                <c:pt idx="2">
                  <c:v>Дания</c:v>
                </c:pt>
                <c:pt idx="3">
                  <c:v>Германия</c:v>
                </c:pt>
                <c:pt idx="4">
                  <c:v>Венгрия</c:v>
                </c:pt>
                <c:pt idx="5">
                  <c:v>Япония</c:v>
                </c:pt>
                <c:pt idx="6">
                  <c:v>Норвегия</c:v>
                </c:pt>
                <c:pt idx="7">
                  <c:v>Португалия</c:v>
                </c:pt>
                <c:pt idx="8">
                  <c:v>Испания</c:v>
                </c:pt>
                <c:pt idx="9">
                  <c:v>Уругвай</c:v>
                </c:pt>
                <c:pt idx="10">
                  <c:v>Аргентина</c:v>
                </c:pt>
                <c:pt idx="11">
                  <c:v>Армения</c:v>
                </c:pt>
                <c:pt idx="12">
                  <c:v>Республика Беларусь</c:v>
                </c:pt>
                <c:pt idx="13">
                  <c:v>Бразилия</c:v>
                </c:pt>
                <c:pt idx="14">
                  <c:v>Китай</c:v>
                </c:pt>
                <c:pt idx="15">
                  <c:v>Эквадор</c:v>
                </c:pt>
                <c:pt idx="16">
                  <c:v>Казахстан</c:v>
                </c:pt>
                <c:pt idx="17">
                  <c:v>Российская Федерация</c:v>
                </c:pt>
                <c:pt idx="18">
                  <c:v>Турция</c:v>
                </c:pt>
                <c:pt idx="19">
                  <c:v>Египет</c:v>
                </c:pt>
                <c:pt idx="20">
                  <c:v>Кыргызстан</c:v>
                </c:pt>
                <c:pt idx="21">
                  <c:v>Никарагуа</c:v>
                </c:pt>
                <c:pt idx="22">
                  <c:v>Филиппины</c:v>
                </c:pt>
                <c:pt idx="23">
                  <c:v>Молдова</c:v>
                </c:pt>
                <c:pt idx="24">
                  <c:v>Узбекистан</c:v>
                </c:pt>
              </c:strCache>
            </c:strRef>
          </c:cat>
          <c:val>
            <c:numRef>
              <c:f>'2018'!$H$3:$H$27</c:f>
              <c:numCache>
                <c:formatCode>0.0</c:formatCode>
                <c:ptCount val="25"/>
                <c:pt idx="0">
                  <c:v>38.4</c:v>
                </c:pt>
                <c:pt idx="1">
                  <c:v>39</c:v>
                </c:pt>
                <c:pt idx="2">
                  <c:v>31.9</c:v>
                </c:pt>
                <c:pt idx="3">
                  <c:v>49.1</c:v>
                </c:pt>
                <c:pt idx="4">
                  <c:v>56.7</c:v>
                </c:pt>
                <c:pt idx="5">
                  <c:v>54.7</c:v>
                </c:pt>
                <c:pt idx="6">
                  <c:v>42.7</c:v>
                </c:pt>
                <c:pt idx="7">
                  <c:v>50.8</c:v>
                </c:pt>
                <c:pt idx="8">
                  <c:v>32.200000000000003</c:v>
                </c:pt>
                <c:pt idx="9">
                  <c:v>74.400000000000006</c:v>
                </c:pt>
                <c:pt idx="10">
                  <c:v>43.8</c:v>
                </c:pt>
                <c:pt idx="11">
                  <c:v>35.299999999999997</c:v>
                </c:pt>
                <c:pt idx="12">
                  <c:v>68.599999999999994</c:v>
                </c:pt>
                <c:pt idx="13">
                  <c:v>71.7</c:v>
                </c:pt>
                <c:pt idx="14">
                  <c:v>21.7</c:v>
                </c:pt>
                <c:pt idx="15">
                  <c:v>49.7</c:v>
                </c:pt>
                <c:pt idx="16">
                  <c:v>63.1</c:v>
                </c:pt>
                <c:pt idx="17">
                  <c:v>99.2</c:v>
                </c:pt>
                <c:pt idx="18">
                  <c:v>19</c:v>
                </c:pt>
                <c:pt idx="19">
                  <c:v>18</c:v>
                </c:pt>
                <c:pt idx="20">
                  <c:v>35.700000000000003</c:v>
                </c:pt>
                <c:pt idx="21">
                  <c:v>36.799999999999997</c:v>
                </c:pt>
                <c:pt idx="22">
                  <c:v>41.1</c:v>
                </c:pt>
                <c:pt idx="23">
                  <c:v>61.4</c:v>
                </c:pt>
                <c:pt idx="24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624-496A-81B5-B5B714C2D6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492288"/>
        <c:axId val="236493824"/>
      </c:barChart>
      <c:catAx>
        <c:axId val="23649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6493824"/>
        <c:crosses val="autoZero"/>
        <c:auto val="1"/>
        <c:lblAlgn val="ctr"/>
        <c:lblOffset val="100"/>
        <c:noMultiLvlLbl val="0"/>
      </c:catAx>
      <c:valAx>
        <c:axId val="23649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36492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17841837566919"/>
          <c:y val="0.10918419444144824"/>
          <c:w val="0.17017186411020657"/>
          <c:h val="0.8090288713910761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Noto Sans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092656848603779E-2"/>
          <c:y val="0.10116602452992297"/>
          <c:w val="0.89025297011577453"/>
          <c:h val="0.56529252481243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'2018'!$C$28</c:f>
              <c:strCache>
                <c:ptCount val="1"/>
                <c:pt idx="0">
                  <c:v>Инфекционные и паразитарные заболевания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'2018'!$B$29:$B$31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'2018'!$C$29:$C$31</c:f>
              <c:numCache>
                <c:formatCode>0.0</c:formatCode>
                <c:ptCount val="3"/>
                <c:pt idx="0">
                  <c:v>16.89</c:v>
                </c:pt>
                <c:pt idx="1">
                  <c:v>17.022222222222226</c:v>
                </c:pt>
                <c:pt idx="2">
                  <c:v>16.95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C9-4BF3-9CD9-1200762EF103}"/>
            </c:ext>
          </c:extLst>
        </c:ser>
        <c:ser>
          <c:idx val="1"/>
          <c:order val="1"/>
          <c:tx>
            <c:strRef>
              <c:f>'2018'!$D$28</c:f>
              <c:strCache>
                <c:ptCount val="1"/>
                <c:pt idx="0">
                  <c:v>Новообразования</c:v>
                </c:pt>
              </c:strCache>
            </c:strRef>
          </c:tx>
          <c:spPr>
            <a:solidFill>
              <a:srgbClr val="FFC000"/>
            </a:solidFill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'2018'!$B$29:$B$31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'2018'!$D$29:$D$31</c:f>
              <c:numCache>
                <c:formatCode>0.0</c:formatCode>
                <c:ptCount val="3"/>
                <c:pt idx="0">
                  <c:v>258.52999999999997</c:v>
                </c:pt>
                <c:pt idx="1">
                  <c:v>142.47777777777776</c:v>
                </c:pt>
                <c:pt idx="2">
                  <c:v>71.933333333333323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C9-4BF3-9CD9-1200762EF103}"/>
            </c:ext>
          </c:extLst>
        </c:ser>
        <c:ser>
          <c:idx val="2"/>
          <c:order val="2"/>
          <c:tx>
            <c:strRef>
              <c:f>'2018'!$E$28</c:f>
              <c:strCache>
                <c:ptCount val="1"/>
                <c:pt idx="0">
                  <c:v>Болезни системы кровообращения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'2018'!$B$29:$B$31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'2018'!$E$29:$E$31</c:f>
              <c:numCache>
                <c:formatCode>0.0</c:formatCode>
                <c:ptCount val="3"/>
                <c:pt idx="0">
                  <c:v>296.75999999999993</c:v>
                </c:pt>
                <c:pt idx="1">
                  <c:v>308.31111111111107</c:v>
                </c:pt>
                <c:pt idx="2">
                  <c:v>291.38333333333338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C9-4BF3-9CD9-1200762EF103}"/>
            </c:ext>
          </c:extLst>
        </c:ser>
        <c:ser>
          <c:idx val="3"/>
          <c:order val="3"/>
          <c:tx>
            <c:strRef>
              <c:f>'2018'!$F$28</c:f>
              <c:strCache>
                <c:ptCount val="1"/>
                <c:pt idx="0">
                  <c:v>Респираторные заболевания</c:v>
                </c:pt>
              </c:strCache>
            </c:strRef>
          </c:tx>
          <c:spPr>
            <a:noFill/>
            <a:ln w="25400" cap="flat" cmpd="sng" algn="ctr">
              <a:solidFill>
                <a:schemeClr val="accent4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'2018'!$B$29:$B$31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'2018'!$F$29:$F$31</c:f>
              <c:numCache>
                <c:formatCode>0.0</c:formatCode>
                <c:ptCount val="3"/>
                <c:pt idx="0">
                  <c:v>63.81</c:v>
                </c:pt>
                <c:pt idx="1">
                  <c:v>34.300000000000004</c:v>
                </c:pt>
                <c:pt idx="2">
                  <c:v>19.55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C9-4BF3-9CD9-1200762EF103}"/>
            </c:ext>
          </c:extLst>
        </c:ser>
        <c:ser>
          <c:idx val="4"/>
          <c:order val="4"/>
          <c:tx>
            <c:strRef>
              <c:f>'2018'!$G$28</c:f>
              <c:strCache>
                <c:ptCount val="1"/>
                <c:pt idx="0">
                  <c:v>Болезни органов пищеварения</c:v>
                </c:pt>
              </c:strCache>
            </c:strRef>
          </c:tx>
          <c:spPr>
            <a:noFill/>
            <a:ln w="25400" cap="flat" cmpd="sng" algn="ctr">
              <a:solidFill>
                <a:schemeClr val="accent5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'2018'!$B$29:$B$31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'2018'!$G$29:$G$31</c:f>
              <c:numCache>
                <c:formatCode>0.0</c:formatCode>
                <c:ptCount val="3"/>
                <c:pt idx="0">
                  <c:v>42.355555555555561</c:v>
                </c:pt>
                <c:pt idx="1">
                  <c:v>37.288888888888891</c:v>
                </c:pt>
                <c:pt idx="2">
                  <c:v>42.583333333333336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C9-4BF3-9CD9-1200762EF103}"/>
            </c:ext>
          </c:extLst>
        </c:ser>
        <c:ser>
          <c:idx val="5"/>
          <c:order val="5"/>
          <c:tx>
            <c:strRef>
              <c:f>'2018'!$H$28</c:f>
              <c:strCache>
                <c:ptCount val="1"/>
                <c:pt idx="0">
                  <c:v>Внешние причины</c:v>
                </c:pt>
              </c:strCache>
            </c:strRef>
          </c:tx>
          <c:spPr>
            <a:solidFill>
              <a:schemeClr val="accent6"/>
            </a:solidFill>
            <a:ln w="25400" cap="flat" cmpd="sng" algn="ctr">
              <a:solidFill>
                <a:schemeClr val="accent6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'2018'!$B$29:$B$31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'2018'!$H$29:$H$31</c:f>
              <c:numCache>
                <c:formatCode>0.0</c:formatCode>
                <c:ptCount val="3"/>
                <c:pt idx="0">
                  <c:v>46.989999999999995</c:v>
                </c:pt>
                <c:pt idx="1">
                  <c:v>52.455555555555549</c:v>
                </c:pt>
                <c:pt idx="2">
                  <c:v>37.233333333333334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C9-4BF3-9CD9-1200762EF1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35"/>
        <c:axId val="243024640"/>
        <c:axId val="243026176"/>
      </c:barChart>
      <c:catAx>
        <c:axId val="24302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43026176"/>
        <c:crosses val="autoZero"/>
        <c:auto val="1"/>
        <c:lblAlgn val="ctr"/>
        <c:lblOffset val="100"/>
        <c:noMultiLvlLbl val="0"/>
      </c:catAx>
      <c:valAx>
        <c:axId val="24302617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4302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180437663864243E-2"/>
          <c:y val="0.73733778204232792"/>
          <c:w val="0.89408628422427461"/>
          <c:h val="0.25243370474996518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Noto Sans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РБ!$E$2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РБ!$A$87:$A$103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РБ!$E$87:$E$103</c:f>
              <c:numCache>
                <c:formatCode>General</c:formatCode>
                <c:ptCount val="17"/>
                <c:pt idx="0">
                  <c:v>-248150</c:v>
                </c:pt>
                <c:pt idx="1">
                  <c:v>-297337</c:v>
                </c:pt>
                <c:pt idx="2">
                  <c:v>-269292</c:v>
                </c:pt>
                <c:pt idx="3">
                  <c:v>-236095</c:v>
                </c:pt>
                <c:pt idx="4">
                  <c:v>-224888</c:v>
                </c:pt>
                <c:pt idx="5">
                  <c:v>-279371</c:v>
                </c:pt>
                <c:pt idx="6">
                  <c:v>-378087</c:v>
                </c:pt>
                <c:pt idx="7">
                  <c:v>-376437</c:v>
                </c:pt>
                <c:pt idx="8">
                  <c:v>-330426</c:v>
                </c:pt>
                <c:pt idx="9">
                  <c:v>-303877</c:v>
                </c:pt>
                <c:pt idx="10">
                  <c:v>-286321</c:v>
                </c:pt>
                <c:pt idx="11">
                  <c:v>-304551</c:v>
                </c:pt>
                <c:pt idx="12">
                  <c:v>-297220</c:v>
                </c:pt>
                <c:pt idx="13">
                  <c:v>-209306</c:v>
                </c:pt>
                <c:pt idx="14">
                  <c:v>-139105</c:v>
                </c:pt>
                <c:pt idx="15">
                  <c:v>-59108</c:v>
                </c:pt>
                <c:pt idx="16">
                  <c:v>-81551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7-49BC-8690-32D051F0BBCB}"/>
            </c:ext>
          </c:extLst>
        </c:ser>
        <c:ser>
          <c:idx val="1"/>
          <c:order val="1"/>
          <c:tx>
            <c:strRef>
              <c:f>РБ!$F$2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РБ!$A$87:$A$103</c:f>
              <c:strCache>
                <c:ptCount val="17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80+</c:v>
                </c:pt>
              </c:strCache>
            </c:strRef>
          </c:cat>
          <c:val>
            <c:numRef>
              <c:f>РБ!$F$87:$F$103</c:f>
              <c:numCache>
                <c:formatCode>General</c:formatCode>
                <c:ptCount val="17"/>
                <c:pt idx="0">
                  <c:v>234748</c:v>
                </c:pt>
                <c:pt idx="1">
                  <c:v>281213</c:v>
                </c:pt>
                <c:pt idx="2">
                  <c:v>255580</c:v>
                </c:pt>
                <c:pt idx="3">
                  <c:v>224767</c:v>
                </c:pt>
                <c:pt idx="4">
                  <c:v>213958</c:v>
                </c:pt>
                <c:pt idx="5">
                  <c:v>281883</c:v>
                </c:pt>
                <c:pt idx="6">
                  <c:v>382015</c:v>
                </c:pt>
                <c:pt idx="7">
                  <c:v>389146</c:v>
                </c:pt>
                <c:pt idx="8">
                  <c:v>349943</c:v>
                </c:pt>
                <c:pt idx="9">
                  <c:v>337040</c:v>
                </c:pt>
                <c:pt idx="10">
                  <c:v>330845</c:v>
                </c:pt>
                <c:pt idx="11">
                  <c:v>368478</c:v>
                </c:pt>
                <c:pt idx="12">
                  <c:v>392034</c:v>
                </c:pt>
                <c:pt idx="13">
                  <c:v>320498</c:v>
                </c:pt>
                <c:pt idx="14">
                  <c:v>250439</c:v>
                </c:pt>
                <c:pt idx="15">
                  <c:v>139291</c:v>
                </c:pt>
                <c:pt idx="16">
                  <c:v>276645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27-49BC-8690-32D051F0BB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03586432"/>
        <c:axId val="403588224"/>
      </c:barChart>
      <c:catAx>
        <c:axId val="40358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03588224"/>
        <c:crosses val="autoZero"/>
        <c:auto val="1"/>
        <c:lblAlgn val="ctr"/>
        <c:lblOffset val="100"/>
        <c:tickLblSkip val="1"/>
        <c:noMultiLvlLbl val="0"/>
      </c:catAx>
      <c:valAx>
        <c:axId val="4035882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;#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403586432"/>
        <c:crosses val="autoZero"/>
        <c:crossBetween val="between"/>
        <c:majorUnit val="150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Noto San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5D44A7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028699"/>
            <a:ext cx="9401175" cy="4114800"/>
          </a:xfrm>
          <a:custGeom>
            <a:avLst/>
            <a:gdLst/>
            <a:ahLst/>
            <a:cxnLst/>
            <a:rect l="l" t="t" r="r" b="b"/>
            <a:pathLst>
              <a:path w="9401175" h="4114800">
                <a:moveTo>
                  <a:pt x="0" y="0"/>
                </a:moveTo>
                <a:lnTo>
                  <a:pt x="9401178" y="0"/>
                </a:lnTo>
                <a:lnTo>
                  <a:pt x="9401178" y="4114799"/>
                </a:lnTo>
                <a:lnTo>
                  <a:pt x="0" y="4114799"/>
                </a:lnTo>
                <a:lnTo>
                  <a:pt x="0" y="0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5D44A7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818849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50" y="1028699"/>
            <a:ext cx="9448165" cy="1628775"/>
          </a:xfrm>
          <a:custGeom>
            <a:avLst/>
            <a:gdLst/>
            <a:ahLst/>
            <a:cxnLst/>
            <a:rect l="l" t="t" r="r" b="b"/>
            <a:pathLst>
              <a:path w="9448165" h="1628775">
                <a:moveTo>
                  <a:pt x="9448090" y="1628774"/>
                </a:moveTo>
                <a:lnTo>
                  <a:pt x="0" y="1628774"/>
                </a:lnTo>
                <a:lnTo>
                  <a:pt x="0" y="0"/>
                </a:lnTo>
                <a:lnTo>
                  <a:pt x="9448090" y="0"/>
                </a:lnTo>
                <a:lnTo>
                  <a:pt x="9448090" y="1628774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245028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10287000"/>
                </a:moveTo>
                <a:lnTo>
                  <a:pt x="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1965472" y="580826"/>
            <a:ext cx="4972049" cy="3838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5D44A7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90309" y="5359651"/>
            <a:ext cx="5107380" cy="55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5D44A7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6243" y="3285765"/>
            <a:ext cx="15535513" cy="281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" y="8508248"/>
            <a:ext cx="18288000" cy="1779270"/>
          </a:xfrm>
          <a:custGeom>
            <a:avLst/>
            <a:gdLst/>
            <a:ahLst/>
            <a:cxnLst/>
            <a:rect l="l" t="t" r="r" b="b"/>
            <a:pathLst>
              <a:path w="18288000" h="1779270">
                <a:moveTo>
                  <a:pt x="0" y="0"/>
                </a:moveTo>
                <a:lnTo>
                  <a:pt x="18287446" y="0"/>
                </a:lnTo>
                <a:lnTo>
                  <a:pt x="18287446" y="1778751"/>
                </a:lnTo>
                <a:lnTo>
                  <a:pt x="0" y="1778751"/>
                </a:lnTo>
                <a:lnTo>
                  <a:pt x="0" y="0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842" y="1528358"/>
            <a:ext cx="18195290" cy="28575"/>
          </a:xfrm>
          <a:custGeom>
            <a:avLst/>
            <a:gdLst/>
            <a:ahLst/>
            <a:cxnLst/>
            <a:rect l="l" t="t" r="r" b="b"/>
            <a:pathLst>
              <a:path w="18195290" h="28575">
                <a:moveTo>
                  <a:pt x="0" y="0"/>
                </a:moveTo>
                <a:lnTo>
                  <a:pt x="18195157" y="0"/>
                </a:lnTo>
                <a:lnTo>
                  <a:pt x="18195157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102419" y="2034379"/>
            <a:ext cx="8834557" cy="3861955"/>
          </a:xfrm>
          <a:prstGeom prst="rect">
            <a:avLst/>
          </a:prstGeom>
        </p:spPr>
        <p:txBody>
          <a:bodyPr vert="horz" wrap="square" lIns="0" tIns="268605" rIns="0" bIns="0" rtlCol="0">
            <a:spAutoFit/>
          </a:bodyPr>
          <a:lstStyle/>
          <a:p>
            <a:pPr marL="12700" marR="5080">
              <a:lnSpc>
                <a:spcPts val="7000"/>
              </a:lnSpc>
              <a:spcBef>
                <a:spcPts val="1115"/>
              </a:spcBef>
            </a:pPr>
            <a:r>
              <a:rPr lang="ru-RU" sz="6000" spc="-5" dirty="0">
                <a:solidFill>
                  <a:srgbClr val="404041"/>
                </a:solidFill>
                <a:latin typeface="Arimo"/>
                <a:cs typeface="Arimo"/>
              </a:rPr>
              <a:t>Глобальные и национальные демографические тенденции</a:t>
            </a:r>
            <a:endParaRPr sz="6000" dirty="0">
              <a:latin typeface="Arimo"/>
              <a:cs typeface="Arimo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1556933"/>
            <a:ext cx="5064981" cy="68631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1181100"/>
            <a:ext cx="7162800" cy="1107996"/>
          </a:xfrm>
        </p:spPr>
        <p:txBody>
          <a:bodyPr/>
          <a:lstStyle/>
          <a:p>
            <a:r>
              <a:rPr lang="ru-RU" sz="3600" dirty="0">
                <a:solidFill>
                  <a:schemeClr val="bg1"/>
                </a:solidFill>
              </a:rPr>
              <a:t>Демографическая структура бедных и богатых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400" y="2933700"/>
            <a:ext cx="17003242" cy="6553200"/>
          </a:xfrm>
          <a:prstGeom prst="rect">
            <a:avLst/>
          </a:prstGeom>
        </p:spPr>
      </p:pic>
      <p:sp>
        <p:nvSpPr>
          <p:cNvPr id="4" name="object 14"/>
          <p:cNvSpPr txBox="1"/>
          <p:nvPr/>
        </p:nvSpPr>
        <p:spPr>
          <a:xfrm>
            <a:off x="9829800" y="1035178"/>
            <a:ext cx="838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530" dirty="0">
                <a:solidFill>
                  <a:srgbClr val="5D44A7"/>
                </a:solidFill>
                <a:latin typeface="Arial"/>
                <a:cs typeface="Arial"/>
              </a:rPr>
              <a:t>1</a:t>
            </a:r>
            <a:r>
              <a:rPr sz="3500" b="1" spc="530" dirty="0">
                <a:solidFill>
                  <a:srgbClr val="5D44A7"/>
                </a:solidFill>
                <a:latin typeface="Arial"/>
                <a:cs typeface="Arial"/>
              </a:rPr>
              <a:t>0</a:t>
            </a:r>
            <a:endParaRPr sz="3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946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8600" y="457202"/>
            <a:ext cx="9544050" cy="1600195"/>
          </a:xfrm>
          <a:custGeom>
            <a:avLst/>
            <a:gdLst/>
            <a:ahLst/>
            <a:cxnLst/>
            <a:rect l="l" t="t" r="r" b="b"/>
            <a:pathLst>
              <a:path w="9544050" h="2352675">
                <a:moveTo>
                  <a:pt x="9544046" y="2352667"/>
                </a:moveTo>
                <a:lnTo>
                  <a:pt x="0" y="2352667"/>
                </a:lnTo>
                <a:lnTo>
                  <a:pt x="0" y="0"/>
                </a:lnTo>
                <a:lnTo>
                  <a:pt x="9544046" y="0"/>
                </a:lnTo>
                <a:lnTo>
                  <a:pt x="9544046" y="2352667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72587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59292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10287000"/>
                </a:moveTo>
                <a:lnTo>
                  <a:pt x="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63000" y="813467"/>
            <a:ext cx="671225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0" spc="-5" dirty="0">
                <a:solidFill>
                  <a:srgbClr val="FFFFFF"/>
                </a:solidFill>
              </a:rPr>
              <a:t>Урбанизация</a:t>
            </a:r>
            <a:endParaRPr sz="8000" dirty="0"/>
          </a:p>
        </p:txBody>
      </p:sp>
      <p:sp>
        <p:nvSpPr>
          <p:cNvPr id="7" name="object 7"/>
          <p:cNvSpPr txBox="1"/>
          <p:nvPr/>
        </p:nvSpPr>
        <p:spPr>
          <a:xfrm>
            <a:off x="16154400" y="1257300"/>
            <a:ext cx="6210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530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17000" y="4535003"/>
            <a:ext cx="7454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85" dirty="0">
                <a:solidFill>
                  <a:srgbClr val="404041"/>
                </a:solidFill>
                <a:latin typeface="Arial Black"/>
                <a:cs typeface="Arial Black"/>
              </a:rPr>
              <a:t>Текст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17000" y="6545860"/>
            <a:ext cx="7454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285" dirty="0">
                <a:solidFill>
                  <a:srgbClr val="404041"/>
                </a:solidFill>
                <a:latin typeface="Arial Black"/>
                <a:cs typeface="Arial Black"/>
              </a:rPr>
              <a:t>Текст</a:t>
            </a:r>
            <a:endParaRPr sz="2200">
              <a:latin typeface="Arial Black"/>
              <a:cs typeface="Arial Black"/>
            </a:endParaRPr>
          </a:p>
        </p:txBody>
      </p:sp>
      <p:pic>
        <p:nvPicPr>
          <p:cNvPr id="10" name="Объект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1" y="2628900"/>
            <a:ext cx="10124109" cy="6477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490325" y="3804672"/>
            <a:ext cx="55613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Практически половина (47,2%) городских жителей мира проживает в населенных пунктах с населением менее 500 000 чел., а примерно каждый восьмой живет в 34 агломерациях с населением более 10 млн. чел.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705538"/>
            <a:ext cx="6934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В период с 2000 по 2020 год численность городского населения мира увеличилась более чем на 50%, составив в 2020 г. 4,4 млрд. чел.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000125" y="1028718"/>
            <a:ext cx="7381875" cy="8229600"/>
          </a:xfrm>
          <a:custGeom>
            <a:avLst/>
            <a:gdLst/>
            <a:ahLst/>
            <a:cxnLst/>
            <a:rect l="l" t="t" r="r" b="b"/>
            <a:pathLst>
              <a:path w="7381875" h="8229600">
                <a:moveTo>
                  <a:pt x="7381837" y="8229557"/>
                </a:moveTo>
                <a:lnTo>
                  <a:pt x="0" y="8229557"/>
                </a:lnTo>
                <a:lnTo>
                  <a:pt x="0" y="0"/>
                </a:lnTo>
                <a:lnTo>
                  <a:pt x="7381837" y="0"/>
                </a:lnTo>
                <a:lnTo>
                  <a:pt x="7381837" y="8229557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55113" y="1713545"/>
            <a:ext cx="549846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0" b="1" spc="-5" dirty="0">
                <a:solidFill>
                  <a:srgbClr val="FFFFFF"/>
                </a:solidFill>
                <a:latin typeface="Noto Sans"/>
                <a:cs typeface="Noto Sans"/>
              </a:rPr>
              <a:t>Прогноз к 2035 году</a:t>
            </a:r>
            <a:endParaRPr sz="8000" dirty="0"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00200" y="5524500"/>
            <a:ext cx="6400800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solidFill>
                  <a:schemeClr val="bg1"/>
                </a:solidFill>
                <a:latin typeface="Noto Sans"/>
              </a:rPr>
              <a:t>В мире будет 48 агломераций, большинство из которых расположено в развивающихся странах</a:t>
            </a:r>
            <a:endParaRPr sz="3200" b="1" dirty="0">
              <a:solidFill>
                <a:schemeClr val="bg1"/>
              </a:solidFill>
              <a:latin typeface="Noto Sans"/>
              <a:cs typeface="Noto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9272587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25" name="object 25"/>
            <p:cNvSpPr/>
            <p:nvPr/>
          </p:nvSpPr>
          <p:spPr>
            <a:xfrm>
              <a:off x="1014412" y="0"/>
              <a:ext cx="0" cy="10287000"/>
            </a:xfrm>
            <a:custGeom>
              <a:avLst/>
              <a:gdLst/>
              <a:ahLst/>
              <a:cxnLst/>
              <a:rect l="l" t="t" r="r" b="b"/>
              <a:pathLst>
                <a:path h="10287000">
                  <a:moveTo>
                    <a:pt x="0" y="1028700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1042987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0125" y="4187669"/>
              <a:ext cx="7382509" cy="0"/>
            </a:xfrm>
            <a:custGeom>
              <a:avLst/>
              <a:gdLst/>
              <a:ahLst/>
              <a:cxnLst/>
              <a:rect l="l" t="t" r="r" b="b"/>
              <a:pathLst>
                <a:path w="7382509">
                  <a:moveTo>
                    <a:pt x="0" y="0"/>
                  </a:moveTo>
                  <a:lnTo>
                    <a:pt x="738190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239001" y="1192845"/>
            <a:ext cx="94145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53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pc="27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20200" y="2171700"/>
            <a:ext cx="7543800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Noto San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Noto Sans"/>
            </a:endParaRPr>
          </a:p>
        </p:txBody>
      </p:sp>
      <p:pic>
        <p:nvPicPr>
          <p:cNvPr id="1026" name="Picture 2" descr="Самые большие городские агломерации мира 2004 - 2020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790701"/>
            <a:ext cx="9906000" cy="574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683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118110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Noto Sans"/>
                <a:ea typeface="SimSun"/>
                <a:cs typeface="Times New Roman"/>
              </a:rPr>
              <a:t>ПРОСТРАНСТВЕННАЯ КОНЦЕНТРАЦИЯ НАСЕЛЕНИЯ</a:t>
            </a:r>
            <a:endParaRPr lang="ru-RU" sz="3600" b="1" dirty="0">
              <a:solidFill>
                <a:schemeClr val="bg1"/>
              </a:solidFill>
              <a:latin typeface="Noto Sans"/>
            </a:endParaRPr>
          </a:p>
        </p:txBody>
      </p:sp>
      <p:pic>
        <p:nvPicPr>
          <p:cNvPr id="6" name="Объект 3" descr="E:\NetSpeakerphone\Received Files\1314-Katser\Пространственная концентрация.jpg"/>
          <p:cNvPicPr>
            <a:picLocks noGrp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19529"/>
            <a:ext cx="11506200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 descr="Map&#10;&#10;Description automatically generated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3314700"/>
            <a:ext cx="8534400" cy="4679834"/>
          </a:xfrm>
          <a:prstGeom prst="rect">
            <a:avLst/>
          </a:prstGeom>
        </p:spPr>
      </p:pic>
      <p:sp>
        <p:nvSpPr>
          <p:cNvPr id="8" name="object 14"/>
          <p:cNvSpPr txBox="1"/>
          <p:nvPr/>
        </p:nvSpPr>
        <p:spPr>
          <a:xfrm>
            <a:off x="8549004" y="1181100"/>
            <a:ext cx="5949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dirty="0">
                <a:solidFill>
                  <a:schemeClr val="bg1"/>
                </a:solidFill>
                <a:latin typeface="Arial"/>
                <a:cs typeface="Arial"/>
              </a:rPr>
              <a:t>13</a:t>
            </a:r>
            <a:endParaRPr sz="3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388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000125" y="1042987"/>
            <a:ext cx="7381875" cy="3144682"/>
          </a:xfrm>
          <a:custGeom>
            <a:avLst/>
            <a:gdLst/>
            <a:ahLst/>
            <a:cxnLst/>
            <a:rect l="l" t="t" r="r" b="b"/>
            <a:pathLst>
              <a:path w="7381875" h="8229600">
                <a:moveTo>
                  <a:pt x="7381837" y="8229557"/>
                </a:moveTo>
                <a:lnTo>
                  <a:pt x="0" y="8229557"/>
                </a:lnTo>
                <a:lnTo>
                  <a:pt x="0" y="0"/>
                </a:lnTo>
                <a:lnTo>
                  <a:pt x="7381837" y="0"/>
                </a:lnTo>
                <a:lnTo>
                  <a:pt x="7381837" y="8229557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19200" y="1266086"/>
            <a:ext cx="5498465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b="1" spc="-5" dirty="0">
                <a:solidFill>
                  <a:srgbClr val="FFFFFF"/>
                </a:solidFill>
                <a:latin typeface="Noto Sans"/>
                <a:cs typeface="Noto Sans"/>
              </a:rPr>
              <a:t>Суммарный коэффициент рождаемости</a:t>
            </a:r>
            <a:endParaRPr sz="5400" dirty="0">
              <a:latin typeface="Noto Sans"/>
              <a:cs typeface="Noto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9272587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25" name="object 25"/>
            <p:cNvSpPr/>
            <p:nvPr/>
          </p:nvSpPr>
          <p:spPr>
            <a:xfrm>
              <a:off x="1014412" y="0"/>
              <a:ext cx="0" cy="10287000"/>
            </a:xfrm>
            <a:custGeom>
              <a:avLst/>
              <a:gdLst/>
              <a:ahLst/>
              <a:cxnLst/>
              <a:rect l="l" t="t" r="r" b="b"/>
              <a:pathLst>
                <a:path h="10287000">
                  <a:moveTo>
                    <a:pt x="0" y="1028700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1042987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0125" y="4187669"/>
              <a:ext cx="7382509" cy="0"/>
            </a:xfrm>
            <a:custGeom>
              <a:avLst/>
              <a:gdLst/>
              <a:ahLst/>
              <a:cxnLst/>
              <a:rect l="l" t="t" r="r" b="b"/>
              <a:pathLst>
                <a:path w="7382509">
                  <a:moveTo>
                    <a:pt x="0" y="0"/>
                  </a:moveTo>
                  <a:lnTo>
                    <a:pt x="738190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086600" y="1485900"/>
            <a:ext cx="817401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530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pc="27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9" name="Picture 2" descr="https://upload.wikimedia.org/wikipedia/commons/7/78/Fertility_rate_world_map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3924300"/>
            <a:ext cx="10975895" cy="562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91800" y="1485900"/>
            <a:ext cx="6934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В 2019 году СКР в мире составил 2,4 ребенка на одну женщину. Этот показатель примерно вдвое ниже, чем в 1950 году (4,7), причем в более экономически развитых странах, таких как Австралия, большая часть Европы и Южная Корея, он, как правило, ниже, чем в менее развитых странах или странах с низким уровнем дохода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9272587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25" name="object 25"/>
            <p:cNvSpPr/>
            <p:nvPr/>
          </p:nvSpPr>
          <p:spPr>
            <a:xfrm>
              <a:off x="1014412" y="0"/>
              <a:ext cx="0" cy="10287000"/>
            </a:xfrm>
            <a:custGeom>
              <a:avLst/>
              <a:gdLst/>
              <a:ahLst/>
              <a:cxnLst/>
              <a:rect l="l" t="t" r="r" b="b"/>
              <a:pathLst>
                <a:path h="10287000">
                  <a:moveTo>
                    <a:pt x="0" y="1028700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1042987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0125" y="4187669"/>
              <a:ext cx="7382509" cy="0"/>
            </a:xfrm>
            <a:custGeom>
              <a:avLst/>
              <a:gdLst/>
              <a:ahLst/>
              <a:cxnLst/>
              <a:rect l="l" t="t" r="r" b="b"/>
              <a:pathLst>
                <a:path w="7382509">
                  <a:moveTo>
                    <a:pt x="0" y="0"/>
                  </a:moveTo>
                  <a:lnTo>
                    <a:pt x="738190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239001" y="1192845"/>
            <a:ext cx="94145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3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ru-RU" spc="53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pc="27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02DFDAED-DDE5-4309-AF44-57E5E5D813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545426"/>
              </p:ext>
            </p:extLst>
          </p:nvPr>
        </p:nvGraphicFramePr>
        <p:xfrm>
          <a:off x="1600200" y="1638300"/>
          <a:ext cx="16002000" cy="7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bject 2"/>
          <p:cNvSpPr txBox="1">
            <a:spLocks/>
          </p:cNvSpPr>
          <p:nvPr/>
        </p:nvSpPr>
        <p:spPr>
          <a:xfrm>
            <a:off x="1000124" y="28337"/>
            <a:ext cx="1431607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rgbClr val="5D44A7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38100">
              <a:spcBef>
                <a:spcPts val="100"/>
              </a:spcBef>
            </a:pPr>
            <a:r>
              <a:rPr lang="ru-RU" sz="5400" spc="-5" dirty="0">
                <a:solidFill>
                  <a:srgbClr val="7030A0"/>
                </a:solidFill>
              </a:rPr>
              <a:t>Суммарный коэффициент рождаемости</a:t>
            </a:r>
            <a:r>
              <a:rPr lang="ru-RU" sz="5400" spc="-620" dirty="0">
                <a:solidFill>
                  <a:srgbClr val="404041"/>
                </a:solidFill>
              </a:rPr>
              <a:t> </a:t>
            </a:r>
            <a:endParaRPr lang="ru-RU" sz="3600" baseline="73809" dirty="0">
              <a:latin typeface="Arial"/>
              <a:cs typeface="Arial"/>
            </a:endParaRPr>
          </a:p>
        </p:txBody>
      </p:sp>
      <p:sp>
        <p:nvSpPr>
          <p:cNvPr id="10" name="object 28"/>
          <p:cNvSpPr txBox="1">
            <a:spLocks/>
          </p:cNvSpPr>
          <p:nvPr/>
        </p:nvSpPr>
        <p:spPr>
          <a:xfrm>
            <a:off x="16764000" y="311250"/>
            <a:ext cx="817401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rgbClr val="5D44A7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pc="530" dirty="0">
                <a:solidFill>
                  <a:srgbClr val="7030A0"/>
                </a:solidFill>
                <a:latin typeface="Arial"/>
                <a:cs typeface="Arial"/>
              </a:rPr>
              <a:t>15</a:t>
            </a:r>
            <a:endParaRPr lang="ru-RU" spc="270" dirty="0">
              <a:solidFill>
                <a:srgbClr val="7030A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68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000125" y="1028718"/>
            <a:ext cx="7381875" cy="7543782"/>
          </a:xfrm>
          <a:custGeom>
            <a:avLst/>
            <a:gdLst/>
            <a:ahLst/>
            <a:cxnLst/>
            <a:rect l="l" t="t" r="r" b="b"/>
            <a:pathLst>
              <a:path w="7381875" h="8229600">
                <a:moveTo>
                  <a:pt x="7381837" y="8229557"/>
                </a:moveTo>
                <a:lnTo>
                  <a:pt x="0" y="8229557"/>
                </a:lnTo>
                <a:lnTo>
                  <a:pt x="0" y="0"/>
                </a:lnTo>
                <a:lnTo>
                  <a:pt x="7381837" y="0"/>
                </a:lnTo>
                <a:lnTo>
                  <a:pt x="7381837" y="8229557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143000" y="1485900"/>
            <a:ext cx="5960087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800" dirty="0">
                <a:solidFill>
                  <a:schemeClr val="bg1"/>
                </a:solidFill>
                <a:latin typeface="Noto Sans"/>
              </a:rPr>
              <a:t>Продолжительность жизни: ожидаемая или неожиданная?</a:t>
            </a:r>
            <a:endParaRPr sz="4800" dirty="0">
              <a:solidFill>
                <a:schemeClr val="bg1"/>
              </a:solidFill>
              <a:latin typeface="Noto Sans"/>
              <a:cs typeface="Noto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9272587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25" name="object 25"/>
            <p:cNvSpPr/>
            <p:nvPr/>
          </p:nvSpPr>
          <p:spPr>
            <a:xfrm>
              <a:off x="1014412" y="0"/>
              <a:ext cx="0" cy="10287000"/>
            </a:xfrm>
            <a:custGeom>
              <a:avLst/>
              <a:gdLst/>
              <a:ahLst/>
              <a:cxnLst/>
              <a:rect l="l" t="t" r="r" b="b"/>
              <a:pathLst>
                <a:path h="10287000">
                  <a:moveTo>
                    <a:pt x="0" y="1028700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1042987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0125" y="4187669"/>
              <a:ext cx="7382509" cy="0"/>
            </a:xfrm>
            <a:custGeom>
              <a:avLst/>
              <a:gdLst/>
              <a:ahLst/>
              <a:cxnLst/>
              <a:rect l="l" t="t" r="r" b="b"/>
              <a:pathLst>
                <a:path w="7382509">
                  <a:moveTo>
                    <a:pt x="0" y="0"/>
                  </a:moveTo>
                  <a:lnTo>
                    <a:pt x="738190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239001" y="1192845"/>
            <a:ext cx="94145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530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pc="27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20200" y="2171700"/>
            <a:ext cx="7543800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Noto Sans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Noto Sans"/>
            </a:endParaRPr>
          </a:p>
        </p:txBody>
      </p:sp>
      <p:pic>
        <p:nvPicPr>
          <p:cNvPr id="13" name="Объект 3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"/>
          <a:stretch/>
        </p:blipFill>
        <p:spPr bwMode="auto">
          <a:xfrm>
            <a:off x="8395334" y="1562100"/>
            <a:ext cx="9982200" cy="7315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27112" y="4305300"/>
            <a:ext cx="7202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Noto Sans"/>
              </a:rPr>
              <a:t> ОПЖ  за 30 лет на 8,6 лет (с 64 в 1990 до 72,6 в 2019 г.). </a:t>
            </a:r>
          </a:p>
          <a:p>
            <a:endParaRPr lang="ru-RU" sz="2000" dirty="0">
              <a:solidFill>
                <a:schemeClr val="bg1"/>
              </a:solidFill>
              <a:latin typeface="Noto Sans"/>
            </a:endParaRPr>
          </a:p>
          <a:p>
            <a:r>
              <a:rPr lang="ru-RU" sz="2000" dirty="0">
                <a:solidFill>
                  <a:schemeClr val="bg1"/>
                </a:solidFill>
                <a:latin typeface="Noto Sans"/>
              </a:rPr>
              <a:t>В 1990 г. продолжительность жизни меньше 60 лет была в 55 странах мира, большинство из которых приходилось на страны Африки. Только в 82 странах значение превышало 70 лет. </a:t>
            </a:r>
          </a:p>
          <a:p>
            <a:endParaRPr lang="ru-RU" sz="2000" dirty="0">
              <a:solidFill>
                <a:schemeClr val="bg1"/>
              </a:solidFill>
              <a:latin typeface="Noto Sans"/>
            </a:endParaRPr>
          </a:p>
          <a:p>
            <a:r>
              <a:rPr lang="ru-RU" sz="2000" dirty="0">
                <a:solidFill>
                  <a:schemeClr val="bg1"/>
                </a:solidFill>
                <a:latin typeface="Noto Sans"/>
              </a:rPr>
              <a:t>В 2019 г. в группе стран по продолжительности жизни ниже 60 лет осталось всего 21 страна. Число стран со значением показателя выше 70 лет увеличилось до 131, в том числе 34 страны с ОПЖ выше 80 лет. Ни в одной стране мира нет ОПЖ меньше 50 лет.</a:t>
            </a:r>
          </a:p>
        </p:txBody>
      </p:sp>
    </p:spTree>
    <p:extLst>
      <p:ext uri="{BB962C8B-B14F-4D97-AF65-F5344CB8AC3E}">
        <p14:creationId xmlns:p14="http://schemas.microsoft.com/office/powerpoint/2010/main" val="4278247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81100"/>
            <a:ext cx="8763000" cy="677108"/>
          </a:xfrm>
        </p:spPr>
        <p:txBody>
          <a:bodyPr/>
          <a:lstStyle/>
          <a:p>
            <a:r>
              <a:rPr lang="ru-RU" sz="4400" dirty="0">
                <a:solidFill>
                  <a:schemeClr val="bg1"/>
                </a:solidFill>
              </a:rPr>
              <a:t>Структура смертности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64015D7-D3A8-4A2D-9C8A-27EF06D008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2437028"/>
              </p:ext>
            </p:extLst>
          </p:nvPr>
        </p:nvGraphicFramePr>
        <p:xfrm>
          <a:off x="381000" y="4229100"/>
          <a:ext cx="13487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49300" y="2979232"/>
            <a:ext cx="10515600" cy="77253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500" b="1" i="0">
                <a:solidFill>
                  <a:srgbClr val="5D44A7"/>
                </a:solidFill>
                <a:latin typeface="Noto Sans"/>
                <a:ea typeface="+mj-ea"/>
                <a:cs typeface="Noto San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Стандартизированные коэффициенты смертности по основным классам причин смерти на 100 тыс. чел.</a:t>
            </a:r>
          </a:p>
        </p:txBody>
      </p:sp>
      <p:sp>
        <p:nvSpPr>
          <p:cNvPr id="6" name="object 28"/>
          <p:cNvSpPr txBox="1">
            <a:spLocks/>
          </p:cNvSpPr>
          <p:nvPr/>
        </p:nvSpPr>
        <p:spPr>
          <a:xfrm>
            <a:off x="7495300" y="1333500"/>
            <a:ext cx="817401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rgbClr val="5D44A7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pc="530" dirty="0">
                <a:solidFill>
                  <a:srgbClr val="FFFFFF"/>
                </a:solidFill>
                <a:latin typeface="Arial"/>
                <a:cs typeface="Arial"/>
              </a:rPr>
              <a:t>17</a:t>
            </a:r>
            <a:endParaRPr lang="ru-RU" spc="27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1288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406261"/>
              </p:ext>
            </p:extLst>
          </p:nvPr>
        </p:nvGraphicFramePr>
        <p:xfrm>
          <a:off x="1524000" y="2171700"/>
          <a:ext cx="12859732" cy="775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838200" y="363538"/>
            <a:ext cx="13639800" cy="15795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>
                <a:solidFill>
                  <a:srgbClr val="002060"/>
                </a:solidFill>
                <a:latin typeface="Noto Sans"/>
                <a:cs typeface="Arial" panose="020B0604020202020204" pitchFamily="34" charset="0"/>
              </a:rPr>
              <a:t>Коэффициенты смертности по основным классам причин смерти в странах с разным уровнем доходов</a:t>
            </a:r>
            <a:endParaRPr lang="ru-RU" sz="4000" dirty="0">
              <a:solidFill>
                <a:srgbClr val="002060"/>
              </a:solidFill>
              <a:latin typeface="Noto Sans"/>
              <a:cs typeface="Arial" panose="020B0604020202020204" pitchFamily="34" charset="0"/>
            </a:endParaRPr>
          </a:p>
        </p:txBody>
      </p:sp>
      <p:sp>
        <p:nvSpPr>
          <p:cNvPr id="4" name="object 28"/>
          <p:cNvSpPr txBox="1">
            <a:spLocks/>
          </p:cNvSpPr>
          <p:nvPr/>
        </p:nvSpPr>
        <p:spPr>
          <a:xfrm>
            <a:off x="14478000" y="716352"/>
            <a:ext cx="81740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800" b="1" spc="530" dirty="0">
                <a:solidFill>
                  <a:srgbClr val="7030A0"/>
                </a:solidFill>
                <a:latin typeface="Noto Sans"/>
                <a:cs typeface="Arial"/>
              </a:rPr>
              <a:t>18</a:t>
            </a:r>
            <a:endParaRPr lang="ru-RU" sz="2800" b="1" spc="270" dirty="0">
              <a:solidFill>
                <a:srgbClr val="7030A0"/>
              </a:solidFill>
              <a:latin typeface="Noto San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6972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"/>
            <a:ext cx="18286120" cy="10287000"/>
            <a:chOff x="0" y="31"/>
            <a:chExt cx="1828612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31"/>
              <a:ext cx="3781425" cy="10287000"/>
            </a:xfrm>
            <a:custGeom>
              <a:avLst/>
              <a:gdLst/>
              <a:ahLst/>
              <a:cxnLst/>
              <a:rect l="l" t="t" r="r" b="b"/>
              <a:pathLst>
                <a:path w="3781425" h="10287000">
                  <a:moveTo>
                    <a:pt x="3781425" y="10286930"/>
                  </a:moveTo>
                  <a:lnTo>
                    <a:pt x="0" y="10286930"/>
                  </a:lnTo>
                  <a:lnTo>
                    <a:pt x="0" y="0"/>
                  </a:lnTo>
                  <a:lnTo>
                    <a:pt x="3781425" y="0"/>
                  </a:lnTo>
                  <a:lnTo>
                    <a:pt x="3781425" y="10286930"/>
                  </a:lnTo>
                  <a:close/>
                </a:path>
              </a:pathLst>
            </a:custGeom>
            <a:solidFill>
              <a:srgbClr val="786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78910" y="9243997"/>
              <a:ext cx="14507210" cy="0"/>
            </a:xfrm>
            <a:custGeom>
              <a:avLst/>
              <a:gdLst/>
              <a:ahLst/>
              <a:cxnLst/>
              <a:rect l="l" t="t" r="r" b="b"/>
              <a:pathLst>
                <a:path w="14507210">
                  <a:moveTo>
                    <a:pt x="0" y="0"/>
                  </a:moveTo>
                  <a:lnTo>
                    <a:pt x="14506683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78910" y="6455412"/>
              <a:ext cx="7353934" cy="0"/>
            </a:xfrm>
            <a:custGeom>
              <a:avLst/>
              <a:gdLst/>
              <a:ahLst/>
              <a:cxnLst/>
              <a:rect l="l" t="t" r="r" b="b"/>
              <a:pathLst>
                <a:path w="7353934">
                  <a:moveTo>
                    <a:pt x="0" y="0"/>
                  </a:moveTo>
                  <a:lnTo>
                    <a:pt x="7353364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8910" y="3641102"/>
              <a:ext cx="7353934" cy="0"/>
            </a:xfrm>
            <a:custGeom>
              <a:avLst/>
              <a:gdLst/>
              <a:ahLst/>
              <a:cxnLst/>
              <a:rect l="l" t="t" r="r" b="b"/>
              <a:pathLst>
                <a:path w="7353934">
                  <a:moveTo>
                    <a:pt x="0" y="0"/>
                  </a:moveTo>
                  <a:lnTo>
                    <a:pt x="7353364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28909" y="571500"/>
            <a:ext cx="2215991" cy="7924800"/>
          </a:xfrm>
          <a:prstGeom prst="rect">
            <a:avLst/>
          </a:prstGeom>
        </p:spPr>
        <p:txBody>
          <a:bodyPr vert="vert270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lang="ru-RU" sz="4800" dirty="0">
                <a:solidFill>
                  <a:schemeClr val="bg1"/>
                </a:solidFill>
                <a:latin typeface="Arial Black" panose="020B0A04020102020204" pitchFamily="34" charset="0"/>
              </a:rPr>
              <a:t>Глобальные демографические тенденции</a:t>
            </a:r>
            <a:endParaRPr sz="4800" dirty="0">
              <a:solidFill>
                <a:schemeClr val="bg1"/>
              </a:solidFill>
              <a:latin typeface="Noto Sans"/>
              <a:cs typeface="Noto San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655572" y="974789"/>
            <a:ext cx="6165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220" dirty="0">
                <a:latin typeface="Arial"/>
                <a:cs typeface="Arial"/>
              </a:rPr>
              <a:t>19</a:t>
            </a:r>
            <a:endParaRPr spc="220" dirty="0">
              <a:latin typeface="Arial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195593"/>
            <a:ext cx="11582400" cy="7326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Noto Sans"/>
                <a:cs typeface="Arial" panose="020B0604020202020204" pitchFamily="34" charset="0"/>
              </a:rPr>
              <a:t>рост численности населения мира за счет стран Африки, большинство из которых относятся к развивающимся странам или странам с переходной экономикой;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Noto Sans"/>
                <a:cs typeface="Arial" panose="020B0604020202020204" pitchFamily="34" charset="0"/>
              </a:rPr>
              <a:t>замедление темпов роста рождаемости;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Noto Sans"/>
                <a:cs typeface="Arial" panose="020B0604020202020204" pitchFamily="34" charset="0"/>
              </a:rPr>
              <a:t>усиление дифференциации рождаемости по регионам мира (наибольшей рождаемостью отличаются страны Африки, а также некоторые азиатские страны, наименьшей рождаемостью характеризуются страны Европы и Северной Америки);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Noto Sans"/>
                <a:cs typeface="Arial" panose="020B0604020202020204" pitchFamily="34" charset="0"/>
              </a:rPr>
              <a:t>рост средней продолжительности жизни и здоровой продолжительности жизни населения мира, темпы роста которых зависят зависит от уровня национального дохода;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Noto Sans"/>
                <a:cs typeface="Arial" panose="020B0604020202020204" pitchFamily="34" charset="0"/>
              </a:rPr>
              <a:t>урбанизация и, как следствие, рост дифференциации населения между городом и селом – города, особенно в некоторых крупных странах со средним и высоким доходом, борются со старением населения, основанным на тенденциях низкой рождаемости и увеличении продолжительности жизни;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Noto Sans"/>
                <a:cs typeface="Arial" panose="020B0604020202020204" pitchFamily="34" charset="0"/>
              </a:rPr>
              <a:t>рост миграционного оттока из развивающихся стран в развитые.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5016" y="3480395"/>
            <a:ext cx="647700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600" dirty="0">
                <a:solidFill>
                  <a:schemeClr val="accent4">
                    <a:lumMod val="75000"/>
                  </a:schemeClr>
                </a:solidFill>
                <a:latin typeface="Noto Sans"/>
                <a:cs typeface="Noto Sans"/>
              </a:rPr>
              <a:t>Глобальные тренды</a:t>
            </a:r>
            <a:endParaRPr sz="6600" dirty="0">
              <a:solidFill>
                <a:schemeClr val="accent4">
                  <a:lumMod val="75000"/>
                </a:schemeClr>
              </a:solidFill>
              <a:latin typeface="Noto Sans"/>
              <a:cs typeface="Noto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1014404"/>
            <a:ext cx="18288000" cy="8249001"/>
            <a:chOff x="0" y="1014404"/>
            <a:chExt cx="18288000" cy="8249001"/>
          </a:xfrm>
        </p:grpSpPr>
        <p:sp>
          <p:nvSpPr>
            <p:cNvPr id="7" name="object 7"/>
            <p:cNvSpPr/>
            <p:nvPr/>
          </p:nvSpPr>
          <p:spPr>
            <a:xfrm>
              <a:off x="0" y="9229750"/>
              <a:ext cx="18288000" cy="33655"/>
            </a:xfrm>
            <a:custGeom>
              <a:avLst/>
              <a:gdLst/>
              <a:ahLst/>
              <a:cxnLst/>
              <a:rect l="l" t="t" r="r" b="b"/>
              <a:pathLst>
                <a:path w="18288000" h="33654">
                  <a:moveTo>
                    <a:pt x="18288000" y="0"/>
                  </a:moveTo>
                  <a:lnTo>
                    <a:pt x="0" y="0"/>
                  </a:lnTo>
                  <a:lnTo>
                    <a:pt x="0" y="14287"/>
                  </a:lnTo>
                  <a:lnTo>
                    <a:pt x="0" y="19050"/>
                  </a:lnTo>
                  <a:lnTo>
                    <a:pt x="0" y="33337"/>
                  </a:lnTo>
                  <a:lnTo>
                    <a:pt x="18288000" y="33337"/>
                  </a:lnTo>
                  <a:lnTo>
                    <a:pt x="18288000" y="19050"/>
                  </a:lnTo>
                  <a:lnTo>
                    <a:pt x="18288000" y="14287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333889"/>
              <a:ext cx="1028700" cy="4914900"/>
            </a:xfrm>
            <a:custGeom>
              <a:avLst/>
              <a:gdLst/>
              <a:ahLst/>
              <a:cxnLst/>
              <a:rect l="l" t="t" r="r" b="b"/>
              <a:pathLst>
                <a:path w="1028700" h="4914900">
                  <a:moveTo>
                    <a:pt x="1028698" y="4914899"/>
                  </a:moveTo>
                  <a:lnTo>
                    <a:pt x="0" y="4914899"/>
                  </a:lnTo>
                  <a:lnTo>
                    <a:pt x="0" y="0"/>
                  </a:lnTo>
                  <a:lnTo>
                    <a:pt x="1028698" y="0"/>
                  </a:lnTo>
                  <a:lnTo>
                    <a:pt x="1028698" y="4914899"/>
                  </a:lnTo>
                  <a:close/>
                </a:path>
              </a:pathLst>
            </a:custGeom>
            <a:solidFill>
              <a:srgbClr val="786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67945" y="5157787"/>
              <a:ext cx="7096125" cy="0"/>
            </a:xfrm>
            <a:custGeom>
              <a:avLst/>
              <a:gdLst/>
              <a:ahLst/>
              <a:cxnLst/>
              <a:rect l="l" t="t" r="r" b="b"/>
              <a:pathLst>
                <a:path w="7096125">
                  <a:moveTo>
                    <a:pt x="0" y="0"/>
                  </a:moveTo>
                  <a:lnTo>
                    <a:pt x="7096128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014412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8698" y="1028715"/>
              <a:ext cx="0" cy="3305175"/>
            </a:xfrm>
            <a:custGeom>
              <a:avLst/>
              <a:gdLst/>
              <a:ahLst/>
              <a:cxnLst/>
              <a:rect l="l" t="t" r="r" b="b"/>
              <a:pathLst>
                <a:path h="3305175">
                  <a:moveTo>
                    <a:pt x="0" y="3305175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43992" y="1014404"/>
              <a:ext cx="0" cy="8229600"/>
            </a:xfrm>
            <a:custGeom>
              <a:avLst/>
              <a:gdLst/>
              <a:ahLst/>
              <a:cxnLst/>
              <a:rect l="l" t="t" r="r" b="b"/>
              <a:pathLst>
                <a:path h="8229600">
                  <a:moveTo>
                    <a:pt x="0" y="822960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167945" y="2467841"/>
            <a:ext cx="638015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/>
              <a:t>Неэффективная структура населения</a:t>
            </a:r>
            <a:endParaRPr spc="-5" dirty="0"/>
          </a:p>
        </p:txBody>
      </p:sp>
      <p:sp>
        <p:nvSpPr>
          <p:cNvPr id="14" name="object 14"/>
          <p:cNvSpPr txBox="1"/>
          <p:nvPr/>
        </p:nvSpPr>
        <p:spPr>
          <a:xfrm>
            <a:off x="1301750" y="1260539"/>
            <a:ext cx="5949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530" dirty="0">
                <a:solidFill>
                  <a:srgbClr val="5D44A7"/>
                </a:solidFill>
                <a:latin typeface="Arial"/>
                <a:cs typeface="Arial"/>
              </a:rPr>
              <a:t>0</a:t>
            </a:r>
            <a:r>
              <a:rPr sz="3500" b="1" spc="50" dirty="0">
                <a:solidFill>
                  <a:srgbClr val="5D44A7"/>
                </a:solidFill>
                <a:latin typeface="Arial"/>
                <a:cs typeface="Arial"/>
              </a:rPr>
              <a:t>2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55244" y="5666142"/>
            <a:ext cx="5999155" cy="1641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3500" b="1" spc="-5">
              <a:solidFill>
                <a:srgbClr val="5D44A7"/>
              </a:solidFill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-5">
                <a:solidFill>
                  <a:srgbClr val="5D44A7"/>
                </a:solidFill>
                <a:latin typeface="Noto Sans"/>
                <a:cs typeface="Noto Sans"/>
              </a:rPr>
              <a:t>Неэффективная </a:t>
            </a:r>
            <a:r>
              <a:rPr lang="ru-RU" sz="3500" b="1" spc="-5" dirty="0">
                <a:solidFill>
                  <a:srgbClr val="5D44A7"/>
                </a:solidFill>
                <a:latin typeface="Noto Sans"/>
                <a:cs typeface="Noto Sans"/>
              </a:rPr>
              <a:t>мобильность населения</a:t>
            </a:r>
            <a:endParaRPr sz="3500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495300"/>
            <a:ext cx="17244487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lang="ru-RU" sz="6600" spc="-5" dirty="0">
                <a:solidFill>
                  <a:schemeClr val="accent4">
                    <a:lumMod val="50000"/>
                  </a:schemeClr>
                </a:solidFill>
              </a:rPr>
              <a:t>Национальные демографические тенденции</a:t>
            </a:r>
            <a:endParaRPr sz="4400" baseline="73809" dirty="0">
              <a:solidFill>
                <a:schemeClr val="accent4">
                  <a:lumMod val="50000"/>
                </a:schemeClr>
              </a:solidFill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198509"/>
            <a:ext cx="18288000" cy="6059805"/>
            <a:chOff x="0" y="3198509"/>
            <a:chExt cx="18288000" cy="6059805"/>
          </a:xfrm>
        </p:grpSpPr>
        <p:sp>
          <p:nvSpPr>
            <p:cNvPr id="4" name="object 4"/>
            <p:cNvSpPr/>
            <p:nvPr/>
          </p:nvSpPr>
          <p:spPr>
            <a:xfrm>
              <a:off x="0" y="9244027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212797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8529" y="3198570"/>
              <a:ext cx="0" cy="6029960"/>
            </a:xfrm>
            <a:custGeom>
              <a:avLst/>
              <a:gdLst/>
              <a:ahLst/>
              <a:cxnLst/>
              <a:rect l="l" t="t" r="r" b="b"/>
              <a:pathLst>
                <a:path h="6029959">
                  <a:moveTo>
                    <a:pt x="0" y="0"/>
                  </a:moveTo>
                  <a:lnTo>
                    <a:pt x="0" y="6029415"/>
                  </a:lnTo>
                </a:path>
              </a:pathLst>
            </a:custGeom>
            <a:ln w="2856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039363" y="3212866"/>
              <a:ext cx="0" cy="6020435"/>
            </a:xfrm>
            <a:custGeom>
              <a:avLst/>
              <a:gdLst/>
              <a:ahLst/>
              <a:cxnLst/>
              <a:rect l="l" t="t" r="r" b="b"/>
              <a:pathLst>
                <a:path h="6020434">
                  <a:moveTo>
                    <a:pt x="0" y="0"/>
                  </a:moveTo>
                  <a:lnTo>
                    <a:pt x="0" y="6019907"/>
                  </a:lnTo>
                </a:path>
              </a:pathLst>
            </a:custGeom>
            <a:ln w="2858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38200" y="6057900"/>
            <a:ext cx="4893737" cy="1472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indent="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Noto Sans"/>
                <a:cs typeface="Arial" panose="020B0604020202020204" pitchFamily="34" charset="0"/>
              </a:rPr>
              <a:t>естественная убыль населения</a:t>
            </a:r>
          </a:p>
          <a:p>
            <a:pPr lvl="0" indent="0" algn="just">
              <a:lnSpc>
                <a:spcPct val="100000"/>
              </a:lnSpc>
              <a:spcAft>
                <a:spcPts val="0"/>
              </a:spcAft>
            </a:pPr>
            <a:endParaRPr lang="ru-RU" sz="2400" dirty="0">
              <a:latin typeface="Noto Sans"/>
              <a:cs typeface="Arial" panose="020B0604020202020204" pitchFamily="34" charset="0"/>
            </a:endParaRPr>
          </a:p>
          <a:p>
            <a:pPr lvl="0" indent="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Noto Sans"/>
                <a:cs typeface="Arial" panose="020B0604020202020204" pitchFamily="34" charset="0"/>
              </a:rPr>
              <a:t>старение населения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200" dirty="0">
              <a:latin typeface="Arimo"/>
              <a:cs typeface="Arim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7001" y="5981700"/>
            <a:ext cx="5334000" cy="294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indent="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величина суммарного коэффициента рождаемости недостаточна для обеспечения простого воспроизводства населения</a:t>
            </a:r>
          </a:p>
          <a:p>
            <a:pPr lvl="0" indent="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снижение мотивации к вступлению в брак и рождению ребенка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2200" dirty="0">
              <a:latin typeface="Arimo"/>
              <a:cs typeface="Arim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192000" y="5861692"/>
            <a:ext cx="5867400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indent="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высокий уровень смертности в регионах, сельской местности и среди мужчин в трудоспособном возрасте</a:t>
            </a:r>
          </a:p>
          <a:p>
            <a:pPr lvl="0" indent="0" algn="just">
              <a:lnSpc>
                <a:spcPct val="100000"/>
              </a:lnSpc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0" algn="just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существенный разрыв между ожидаемой продолжительностью жизни у мужчин и женщин, и низкий уровень в сравнении с развитыми странами</a:t>
            </a:r>
            <a:endParaRPr sz="2200" dirty="0">
              <a:latin typeface="Arimo"/>
              <a:cs typeface="Arim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6897" y="3672250"/>
            <a:ext cx="2836703" cy="1780616"/>
          </a:xfrm>
          <a:prstGeom prst="rect">
            <a:avLst/>
          </a:prstGeom>
        </p:spPr>
        <p:txBody>
          <a:bodyPr vert="horz" wrap="square" lIns="0" tIns="340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5000" b="1" spc="415" dirty="0">
                <a:solidFill>
                  <a:srgbClr val="404041"/>
                </a:solidFill>
                <a:latin typeface="Arial"/>
                <a:cs typeface="Arial"/>
              </a:rPr>
              <a:t>02</a:t>
            </a:r>
            <a:endParaRPr sz="5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lang="ru-RU" sz="3000" b="1" spc="-5" dirty="0">
                <a:solidFill>
                  <a:srgbClr val="5D44A7"/>
                </a:solidFill>
                <a:latin typeface="Noto Sans"/>
                <a:cs typeface="Noto Sans"/>
              </a:rPr>
              <a:t>Рождаемость</a:t>
            </a:r>
            <a:endParaRPr sz="3000" dirty="0">
              <a:latin typeface="Noto Sans"/>
              <a:cs typeface="Noto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6063" y="3672250"/>
            <a:ext cx="2379137" cy="1780616"/>
          </a:xfrm>
          <a:prstGeom prst="rect">
            <a:avLst/>
          </a:prstGeom>
        </p:spPr>
        <p:txBody>
          <a:bodyPr vert="horz" wrap="square" lIns="0" tIns="340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5000" b="1" spc="-150" dirty="0">
                <a:solidFill>
                  <a:srgbClr val="404041"/>
                </a:solidFill>
                <a:latin typeface="Arial"/>
                <a:cs typeface="Arial"/>
              </a:rPr>
              <a:t>01</a:t>
            </a:r>
            <a:endParaRPr sz="5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lang="ru-RU" sz="3000" b="1" dirty="0">
                <a:solidFill>
                  <a:schemeClr val="accent4">
                    <a:lumMod val="75000"/>
                  </a:schemeClr>
                </a:solidFill>
                <a:latin typeface="Noto Sans"/>
                <a:cs typeface="Noto Sans"/>
              </a:rPr>
              <a:t>Структура</a:t>
            </a:r>
            <a:endParaRPr sz="3000" b="1" dirty="0">
              <a:solidFill>
                <a:schemeClr val="accent4">
                  <a:lumMod val="75000"/>
                </a:schemeClr>
              </a:solidFill>
              <a:latin typeface="Noto Sans"/>
              <a:cs typeface="Noto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707762" y="3672250"/>
            <a:ext cx="2837038" cy="1780616"/>
          </a:xfrm>
          <a:prstGeom prst="rect">
            <a:avLst/>
          </a:prstGeom>
        </p:spPr>
        <p:txBody>
          <a:bodyPr vert="horz" wrap="square" lIns="0" tIns="340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85"/>
              </a:spcBef>
            </a:pPr>
            <a:r>
              <a:rPr sz="5000" b="1" spc="480" dirty="0">
                <a:solidFill>
                  <a:srgbClr val="404041"/>
                </a:solidFill>
                <a:latin typeface="Arial"/>
                <a:cs typeface="Arial"/>
              </a:rPr>
              <a:t>03</a:t>
            </a:r>
            <a:endParaRPr sz="5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lang="ru-RU" sz="3000" b="1" spc="-5" dirty="0">
                <a:solidFill>
                  <a:srgbClr val="5D44A7"/>
                </a:solidFill>
                <a:latin typeface="Noto Sans"/>
                <a:cs typeface="Noto Sans"/>
              </a:rPr>
              <a:t>Смертность</a:t>
            </a:r>
            <a:endParaRPr sz="3000" dirty="0">
              <a:latin typeface="Noto Sans"/>
              <a:cs typeface="Noto Sans"/>
            </a:endParaRPr>
          </a:p>
        </p:txBody>
      </p:sp>
      <p:sp>
        <p:nvSpPr>
          <p:cNvPr id="14" name="object 11"/>
          <p:cNvSpPr txBox="1">
            <a:spLocks/>
          </p:cNvSpPr>
          <p:nvPr/>
        </p:nvSpPr>
        <p:spPr>
          <a:xfrm>
            <a:off x="16655572" y="974789"/>
            <a:ext cx="6165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rgbClr val="5D44A7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pc="220" dirty="0">
                <a:latin typeface="Arial"/>
                <a:cs typeface="Arial"/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00100"/>
            <a:ext cx="15544800" cy="615553"/>
          </a:xfrm>
        </p:spPr>
        <p:txBody>
          <a:bodyPr/>
          <a:lstStyle/>
          <a:p>
            <a:r>
              <a:rPr lang="ru-RU" sz="4000" dirty="0"/>
              <a:t>Половозрастная пирамида населения Республики Беларусь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603392"/>
              </p:ext>
            </p:extLst>
          </p:nvPr>
        </p:nvGraphicFramePr>
        <p:xfrm>
          <a:off x="1676400" y="2019300"/>
          <a:ext cx="9067800" cy="70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11"/>
          <p:cNvSpPr txBox="1">
            <a:spLocks/>
          </p:cNvSpPr>
          <p:nvPr/>
        </p:nvSpPr>
        <p:spPr>
          <a:xfrm>
            <a:off x="16655572" y="974789"/>
            <a:ext cx="6165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rgbClr val="5D44A7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pc="220" dirty="0">
                <a:latin typeface="Arial"/>
                <a:cs typeface="Arial"/>
              </a:rPr>
              <a:t>21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39600" y="285750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Доля детей - 17,0%. </a:t>
            </a:r>
          </a:p>
          <a:p>
            <a:endParaRPr lang="ru-RU" sz="2400" dirty="0">
              <a:solidFill>
                <a:schemeClr val="accent4">
                  <a:lumMod val="50000"/>
                </a:schemeClr>
              </a:solidFill>
              <a:latin typeface="Noto Sans"/>
            </a:endParaRP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Доля старше 65 лет - 15,8%.</a:t>
            </a:r>
          </a:p>
        </p:txBody>
      </p:sp>
    </p:spTree>
    <p:extLst>
      <p:ext uri="{BB962C8B-B14F-4D97-AF65-F5344CB8AC3E}">
        <p14:creationId xmlns:p14="http://schemas.microsoft.com/office/powerpoint/2010/main" val="3699761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8600" y="457202"/>
            <a:ext cx="9544050" cy="1600195"/>
          </a:xfrm>
          <a:custGeom>
            <a:avLst/>
            <a:gdLst/>
            <a:ahLst/>
            <a:cxnLst/>
            <a:rect l="l" t="t" r="r" b="b"/>
            <a:pathLst>
              <a:path w="9544050" h="2352675">
                <a:moveTo>
                  <a:pt x="9544046" y="2352667"/>
                </a:moveTo>
                <a:lnTo>
                  <a:pt x="0" y="2352667"/>
                </a:lnTo>
                <a:lnTo>
                  <a:pt x="0" y="0"/>
                </a:lnTo>
                <a:lnTo>
                  <a:pt x="9544046" y="0"/>
                </a:lnTo>
                <a:lnTo>
                  <a:pt x="9544046" y="2352667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72587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59292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10287000"/>
                </a:moveTo>
                <a:lnTo>
                  <a:pt x="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63000" y="813467"/>
            <a:ext cx="671225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dirty="0">
                <a:solidFill>
                  <a:schemeClr val="bg1"/>
                </a:solidFill>
              </a:rPr>
              <a:t>Индекс старения</a:t>
            </a:r>
            <a:endParaRPr sz="6000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464915" y="698499"/>
            <a:ext cx="62103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dirty="0">
                <a:solidFill>
                  <a:schemeClr val="bg1"/>
                </a:solidFill>
                <a:latin typeface="Noto Sans"/>
                <a:cs typeface="Arial"/>
              </a:rPr>
              <a:t>22</a:t>
            </a:r>
            <a:endParaRPr sz="3500" b="1" dirty="0">
              <a:solidFill>
                <a:schemeClr val="bg1"/>
              </a:solidFill>
              <a:latin typeface="Noto Sans"/>
              <a:cs typeface="Arial"/>
            </a:endParaRPr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81300"/>
            <a:ext cx="7848600" cy="5935260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514600"/>
            <a:ext cx="8393430" cy="620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26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8600" y="457202"/>
            <a:ext cx="9544050" cy="1600195"/>
          </a:xfrm>
          <a:custGeom>
            <a:avLst/>
            <a:gdLst/>
            <a:ahLst/>
            <a:cxnLst/>
            <a:rect l="l" t="t" r="r" b="b"/>
            <a:pathLst>
              <a:path w="9544050" h="2352675">
                <a:moveTo>
                  <a:pt x="9544046" y="2352667"/>
                </a:moveTo>
                <a:lnTo>
                  <a:pt x="0" y="2352667"/>
                </a:lnTo>
                <a:lnTo>
                  <a:pt x="0" y="0"/>
                </a:lnTo>
                <a:lnTo>
                  <a:pt x="9544046" y="0"/>
                </a:lnTo>
                <a:lnTo>
                  <a:pt x="9544046" y="2352667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72587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59292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10287000"/>
                </a:moveTo>
                <a:lnTo>
                  <a:pt x="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763000" y="813467"/>
            <a:ext cx="671225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dirty="0">
                <a:solidFill>
                  <a:schemeClr val="bg1"/>
                </a:solidFill>
              </a:rPr>
              <a:t>Глубина старения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01084" y="698499"/>
            <a:ext cx="76771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spc="530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3500" dirty="0">
              <a:latin typeface="Arial"/>
              <a:cs typeface="Arial"/>
            </a:endParaRPr>
          </a:p>
        </p:txBody>
      </p:sp>
      <p:pic>
        <p:nvPicPr>
          <p:cNvPr id="14" name="Объект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81300"/>
            <a:ext cx="7772400" cy="5486400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705100"/>
            <a:ext cx="7848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26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57300"/>
            <a:ext cx="6019800" cy="1477328"/>
          </a:xfrm>
        </p:spPr>
        <p:txBody>
          <a:bodyPr/>
          <a:lstStyle/>
          <a:p>
            <a:r>
              <a:rPr lang="ru-RU" sz="4800" dirty="0">
                <a:solidFill>
                  <a:schemeClr val="bg1"/>
                </a:solidFill>
              </a:rPr>
              <a:t>Репродуктивный потенциал</a:t>
            </a:r>
          </a:p>
        </p:txBody>
      </p:sp>
      <p:pic>
        <p:nvPicPr>
          <p:cNvPr id="8" name="Объект 3" descr="C:\Users\user\Downloads\численность женщин по планированию с городами.jpg"/>
          <p:cNvPicPr>
            <a:picLocks noGrp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943100"/>
            <a:ext cx="9448800" cy="74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ject 11"/>
          <p:cNvSpPr txBox="1">
            <a:spLocks/>
          </p:cNvSpPr>
          <p:nvPr/>
        </p:nvSpPr>
        <p:spPr>
          <a:xfrm>
            <a:off x="16655572" y="974789"/>
            <a:ext cx="6165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rgbClr val="5D44A7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pc="220" dirty="0">
                <a:latin typeface="Arial"/>
                <a:cs typeface="Arial"/>
              </a:rPr>
              <a:t>24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5905500"/>
            <a:ext cx="609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 В 18-49 лет 30,8% женщин (639,5 тыс.) планируют рождение детей,</a:t>
            </a:r>
          </a:p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 57,5% (1193,3 тыс.) не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Noto Sans"/>
              </a:rPr>
              <a:t>плнаируют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, в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Noto Sans"/>
              </a:rPr>
              <a:t>т.ч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. 335,7 тыс. находятся в активном репродуктивном возрасте – 20-34 года. </a:t>
            </a:r>
            <a:endParaRPr lang="ru-RU" sz="2400" dirty="0">
              <a:solidFill>
                <a:schemeClr val="accent4">
                  <a:lumMod val="50000"/>
                </a:schemeClr>
              </a:solidFill>
              <a:effectLst/>
              <a:latin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1659044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57300"/>
            <a:ext cx="6019800" cy="3693319"/>
          </a:xfrm>
        </p:spPr>
        <p:txBody>
          <a:bodyPr/>
          <a:lstStyle/>
          <a:p>
            <a:r>
              <a:rPr lang="ru-RU" sz="4800" dirty="0">
                <a:solidFill>
                  <a:schemeClr val="bg1"/>
                </a:solidFill>
              </a:rPr>
              <a:t>Типология семейной структуры и репродуктивного потенциала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 descr="H:\Типология районов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87600"/>
            <a:ext cx="8458200" cy="6781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ject 11"/>
          <p:cNvSpPr txBox="1">
            <a:spLocks/>
          </p:cNvSpPr>
          <p:nvPr/>
        </p:nvSpPr>
        <p:spPr>
          <a:xfrm>
            <a:off x="16655572" y="974789"/>
            <a:ext cx="6165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rgbClr val="5D44A7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pc="220" dirty="0">
                <a:latin typeface="Arial"/>
                <a:cs typeface="Arial"/>
              </a:rPr>
              <a:t>25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5778500"/>
            <a:ext cx="6934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За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Noto Sans"/>
              </a:rPr>
              <a:t>межпереписной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 период 2009 г. и 2019 г. число семей уменьшилось на 78,8 тысяч и составило 2 612,4 тысячи, из которых 32 % представлены супружескими парами, проживающих только с детьми без других родственников</a:t>
            </a:r>
          </a:p>
        </p:txBody>
      </p:sp>
    </p:spTree>
    <p:extLst>
      <p:ext uri="{BB962C8B-B14F-4D97-AF65-F5344CB8AC3E}">
        <p14:creationId xmlns:p14="http://schemas.microsoft.com/office/powerpoint/2010/main" val="4186471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09700"/>
            <a:ext cx="7698180" cy="161582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Средний возраст смерти и доля умерших от основных групп причин смерти </a:t>
            </a:r>
          </a:p>
        </p:txBody>
      </p:sp>
      <p:pic>
        <p:nvPicPr>
          <p:cNvPr id="5" name="Объект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1900"/>
            <a:ext cx="8686800" cy="5486400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390900"/>
            <a:ext cx="8229600" cy="58674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877800" y="156210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Noto Sans"/>
              </a:rPr>
              <a:t>Женщины</a:t>
            </a:r>
          </a:p>
        </p:txBody>
      </p:sp>
      <p:sp>
        <p:nvSpPr>
          <p:cNvPr id="8" name="object 11"/>
          <p:cNvSpPr txBox="1">
            <a:spLocks/>
          </p:cNvSpPr>
          <p:nvPr/>
        </p:nvSpPr>
        <p:spPr>
          <a:xfrm>
            <a:off x="16655572" y="974789"/>
            <a:ext cx="6165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rgbClr val="5D44A7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pc="220" dirty="0">
                <a:latin typeface="Arial"/>
                <a:cs typeface="Arial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366430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409700"/>
            <a:ext cx="7698180" cy="161582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Средний возраст смерти и доля умерших от основных групп причин смерти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77800" y="1562100"/>
            <a:ext cx="228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Noto Sans"/>
              </a:rPr>
              <a:t>Мужчины</a:t>
            </a:r>
          </a:p>
        </p:txBody>
      </p:sp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0900"/>
            <a:ext cx="8763000" cy="5562600"/>
          </a:xfrm>
          <a:prstGeom prst="rect">
            <a:avLst/>
          </a:prstGeom>
          <a:noFill/>
        </p:spPr>
      </p:pic>
      <p:pic>
        <p:nvPicPr>
          <p:cNvPr id="9" name="Объект 8"/>
          <p:cNvPicPr>
            <a:picLocks noGrp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390900"/>
            <a:ext cx="8686800" cy="5562600"/>
          </a:xfrm>
          <a:prstGeom prst="rect">
            <a:avLst/>
          </a:prstGeom>
          <a:noFill/>
        </p:spPr>
      </p:pic>
      <p:sp>
        <p:nvSpPr>
          <p:cNvPr id="10" name="object 11"/>
          <p:cNvSpPr txBox="1">
            <a:spLocks/>
          </p:cNvSpPr>
          <p:nvPr/>
        </p:nvSpPr>
        <p:spPr>
          <a:xfrm>
            <a:off x="16655572" y="974789"/>
            <a:ext cx="61658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500" b="1" i="0">
                <a:solidFill>
                  <a:srgbClr val="5D44A7"/>
                </a:solidFill>
                <a:latin typeface="Noto Sans"/>
                <a:ea typeface="+mj-ea"/>
                <a:cs typeface="Noto San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pc="220" dirty="0">
                <a:latin typeface="Arial"/>
                <a:cs typeface="Arial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9193653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257301"/>
            <a:ext cx="8534400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Демографические </a:t>
            </a:r>
            <a:r>
              <a:rPr kumimoji="0" lang="ru-RU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рискообразующие</a:t>
            </a: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 факторы</a:t>
            </a:r>
            <a:endParaRPr kumimoji="0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28699"/>
            <a:ext cx="18288000" cy="8229600"/>
            <a:chOff x="0" y="1028699"/>
            <a:chExt cx="18288000" cy="8229600"/>
          </a:xfrm>
        </p:grpSpPr>
        <p:sp>
          <p:nvSpPr>
            <p:cNvPr id="4" name="object 4"/>
            <p:cNvSpPr/>
            <p:nvPr/>
          </p:nvSpPr>
          <p:spPr>
            <a:xfrm>
              <a:off x="0" y="5157787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243996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9386887" y="1038204"/>
              <a:ext cx="0" cy="8191500"/>
            </a:xfrm>
            <a:custGeom>
              <a:avLst/>
              <a:gdLst/>
              <a:ahLst/>
              <a:cxnLst/>
              <a:rect l="l" t="t" r="r" b="b"/>
              <a:pathLst>
                <a:path h="8191500">
                  <a:moveTo>
                    <a:pt x="0" y="8191505"/>
                  </a:moveTo>
                  <a:lnTo>
                    <a:pt x="0" y="0"/>
                  </a:lnTo>
                </a:path>
              </a:pathLst>
            </a:custGeom>
            <a:ln w="28591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9401190" y="1028699"/>
              <a:ext cx="8886825" cy="28575"/>
            </a:xfrm>
            <a:custGeom>
              <a:avLst/>
              <a:gdLst/>
              <a:ahLst/>
              <a:cxnLst/>
              <a:rect l="l" t="t" r="r" b="b"/>
              <a:pathLst>
                <a:path w="8886825" h="28575">
                  <a:moveTo>
                    <a:pt x="0" y="0"/>
                  </a:moveTo>
                  <a:lnTo>
                    <a:pt x="8886809" y="0"/>
                  </a:lnTo>
                  <a:lnTo>
                    <a:pt x="8886809" y="28575"/>
                  </a:lnTo>
                  <a:lnTo>
                    <a:pt x="0" y="285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95400" y="5661357"/>
            <a:ext cx="332105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-5" normalizeH="0" baseline="0" noProof="0" dirty="0">
                <a:ln>
                  <a:noFill/>
                </a:ln>
                <a:solidFill>
                  <a:srgbClr val="5D44A7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Социальные</a:t>
            </a:r>
            <a:endParaRPr kumimoji="0" sz="3500" b="1" i="0" u="none" strike="noStrike" kern="1200" cap="none" spc="-5" normalizeH="0" baseline="0" noProof="0" dirty="0">
              <a:ln>
                <a:noFill/>
              </a:ln>
              <a:solidFill>
                <a:srgbClr val="5D44A7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982200" y="5661357"/>
            <a:ext cx="327977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-5" normalizeH="0" baseline="0" noProof="0" dirty="0">
                <a:ln>
                  <a:noFill/>
                </a:ln>
                <a:solidFill>
                  <a:srgbClr val="5D44A7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Политические</a:t>
            </a: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05800" y="1375155"/>
            <a:ext cx="838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5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28</a:t>
            </a: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278442" y="1650871"/>
            <a:ext cx="36074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/>
              <a:t>Экономические </a:t>
            </a:r>
            <a:endParaRPr spc="-5" dirty="0"/>
          </a:p>
        </p:txBody>
      </p:sp>
      <p:sp>
        <p:nvSpPr>
          <p:cNvPr id="13" name="object 9"/>
          <p:cNvSpPr txBox="1"/>
          <p:nvPr/>
        </p:nvSpPr>
        <p:spPr>
          <a:xfrm>
            <a:off x="10439400" y="7414379"/>
            <a:ext cx="3886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-5" normalizeH="0" baseline="0" noProof="0" dirty="0">
                <a:ln>
                  <a:noFill/>
                </a:ln>
                <a:solidFill>
                  <a:srgbClr val="5D44A7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Экологические</a:t>
            </a:r>
            <a:endParaRPr kumimoji="0" sz="3500" b="1" i="0" u="none" strike="noStrike" kern="1200" cap="none" spc="-5" normalizeH="0" baseline="0" noProof="0" dirty="0">
              <a:ln>
                <a:noFill/>
              </a:ln>
              <a:solidFill>
                <a:srgbClr val="5D44A7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</p:txBody>
      </p:sp>
      <p:sp>
        <p:nvSpPr>
          <p:cNvPr id="14" name="object 9"/>
          <p:cNvSpPr txBox="1"/>
          <p:nvPr/>
        </p:nvSpPr>
        <p:spPr>
          <a:xfrm>
            <a:off x="1372790" y="7413119"/>
            <a:ext cx="3858419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-5" normalizeH="0" baseline="0" noProof="0" dirty="0">
                <a:ln>
                  <a:noFill/>
                </a:ln>
                <a:solidFill>
                  <a:srgbClr val="5D44A7"/>
                </a:solidFill>
                <a:effectLst/>
                <a:uLnTx/>
                <a:uFillTx/>
                <a:latin typeface="Noto Sans"/>
                <a:ea typeface="+mn-ea"/>
                <a:cs typeface="Noto Sans"/>
              </a:rPr>
              <a:t>Технологические</a:t>
            </a: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661789" y="2247900"/>
            <a:ext cx="59658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устойчивость экономической системы, уровень государственного регулирования, уровень доходов населения, предпринимательская активность, культура бизнеса (привычки, традиции, нормы) и т. д.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609387" y="6362700"/>
            <a:ext cx="6386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политическая нестабильность, степень совершенства законодательной базы и т. д.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05100" y="6343445"/>
            <a:ext cx="5600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социальные кризисы и проблемы, социальный климат и т. д.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667000" y="7955761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появление новых технологий и видов деятельности, внедрение инноваций, моральный износ основных фондов и технологий и т. д.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609387" y="8115300"/>
            <a:ext cx="5230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стихийные бедствия, загрязнение окружающей среды и т. д.</a:t>
            </a:r>
          </a:p>
        </p:txBody>
      </p:sp>
    </p:spTree>
    <p:extLst>
      <p:ext uri="{BB962C8B-B14F-4D97-AF65-F5344CB8AC3E}">
        <p14:creationId xmlns:p14="http://schemas.microsoft.com/office/powerpoint/2010/main" val="3967557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185" y="1028705"/>
            <a:ext cx="9544050" cy="2352675"/>
          </a:xfrm>
          <a:custGeom>
            <a:avLst/>
            <a:gdLst/>
            <a:ahLst/>
            <a:cxnLst/>
            <a:rect l="l" t="t" r="r" b="b"/>
            <a:pathLst>
              <a:path w="9544050" h="2352675">
                <a:moveTo>
                  <a:pt x="9544046" y="2352667"/>
                </a:moveTo>
                <a:lnTo>
                  <a:pt x="0" y="2352667"/>
                </a:lnTo>
                <a:lnTo>
                  <a:pt x="0" y="0"/>
                </a:lnTo>
                <a:lnTo>
                  <a:pt x="9544046" y="0"/>
                </a:lnTo>
                <a:lnTo>
                  <a:pt x="9544046" y="2352667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272587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59292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10287000"/>
                </a:moveTo>
                <a:lnTo>
                  <a:pt x="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700" y="1028699"/>
            <a:ext cx="7210409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7000" y="1574916"/>
            <a:ext cx="55930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dirty="0">
                <a:solidFill>
                  <a:schemeClr val="bg1"/>
                </a:solidFill>
              </a:rPr>
              <a:t>Социальные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70454" y="1603491"/>
            <a:ext cx="90774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5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29</a:t>
            </a: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451929" y="3695700"/>
            <a:ext cx="8783606" cy="5130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Рост общественной нагрузки населением пожилого возраста на трудоспособное население, которое не в желаемом объеме пополняется молодежью;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Цикличность в образовательном процессе (перегрузка или недобор в учреждениях образования различных ступеней отдельных районов и населенных пунктов; повышенный спрос и недобор учащихся на отдельные специальности);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Трансформация института семьи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02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78615" y="7959804"/>
            <a:ext cx="78232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404041"/>
                </a:solidFill>
                <a:latin typeface="Arial Black"/>
                <a:cs typeface="Arial Black"/>
              </a:rPr>
              <a:t>Item</a:t>
            </a:r>
            <a:r>
              <a:rPr sz="2000" spc="-260" dirty="0">
                <a:solidFill>
                  <a:srgbClr val="404041"/>
                </a:solidFill>
                <a:latin typeface="Arial Black"/>
                <a:cs typeface="Arial Black"/>
              </a:rPr>
              <a:t> </a:t>
            </a:r>
            <a:r>
              <a:rPr sz="2000" spc="-270" dirty="0">
                <a:solidFill>
                  <a:srgbClr val="404041"/>
                </a:solidFill>
                <a:latin typeface="Arial Black"/>
                <a:cs typeface="Arial Black"/>
              </a:rPr>
              <a:t>1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34065" y="7959804"/>
            <a:ext cx="7867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404041"/>
                </a:solidFill>
                <a:latin typeface="Arial Black"/>
                <a:cs typeface="Arial Black"/>
              </a:rPr>
              <a:t>Item</a:t>
            </a:r>
            <a:r>
              <a:rPr sz="2000" spc="-254" dirty="0">
                <a:solidFill>
                  <a:srgbClr val="404041"/>
                </a:solidFill>
                <a:latin typeface="Arial Black"/>
                <a:cs typeface="Arial Black"/>
              </a:rPr>
              <a:t> </a:t>
            </a:r>
            <a:r>
              <a:rPr sz="2000" spc="-240" dirty="0">
                <a:solidFill>
                  <a:srgbClr val="404041"/>
                </a:solidFill>
                <a:latin typeface="Arial Black"/>
                <a:cs typeface="Arial Black"/>
              </a:rPr>
              <a:t>2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87626" y="7959804"/>
            <a:ext cx="7943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404041"/>
                </a:solidFill>
                <a:latin typeface="Arial Black"/>
                <a:cs typeface="Arial Black"/>
              </a:rPr>
              <a:t>Item</a:t>
            </a:r>
            <a:r>
              <a:rPr sz="2000" spc="-260" dirty="0">
                <a:solidFill>
                  <a:srgbClr val="404041"/>
                </a:solidFill>
                <a:latin typeface="Arial Black"/>
                <a:cs typeface="Arial Black"/>
              </a:rPr>
              <a:t> </a:t>
            </a:r>
            <a:r>
              <a:rPr sz="2000" spc="-175" dirty="0">
                <a:solidFill>
                  <a:srgbClr val="404041"/>
                </a:solidFill>
                <a:latin typeface="Arial Black"/>
                <a:cs typeface="Arial Black"/>
              </a:rPr>
              <a:t>3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41839" y="7959804"/>
            <a:ext cx="8007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404041"/>
                </a:solidFill>
                <a:latin typeface="Arial Black"/>
                <a:cs typeface="Arial Black"/>
              </a:rPr>
              <a:t>Item</a:t>
            </a:r>
            <a:r>
              <a:rPr sz="2000" spc="-260" dirty="0">
                <a:solidFill>
                  <a:srgbClr val="404041"/>
                </a:solidFill>
                <a:latin typeface="Arial Black"/>
                <a:cs typeface="Arial Black"/>
              </a:rPr>
              <a:t> </a:t>
            </a:r>
            <a:r>
              <a:rPr sz="2000" spc="-125" dirty="0">
                <a:solidFill>
                  <a:srgbClr val="404041"/>
                </a:solidFill>
                <a:latin typeface="Arial Black"/>
                <a:cs typeface="Arial Black"/>
              </a:rPr>
              <a:t>4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01192" y="7959804"/>
            <a:ext cx="7975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solidFill>
                  <a:srgbClr val="404041"/>
                </a:solidFill>
                <a:latin typeface="Arial Black"/>
                <a:cs typeface="Arial Black"/>
              </a:rPr>
              <a:t>Item</a:t>
            </a:r>
            <a:r>
              <a:rPr sz="2000" spc="-260" dirty="0">
                <a:solidFill>
                  <a:srgbClr val="404041"/>
                </a:solidFill>
                <a:latin typeface="Arial Black"/>
                <a:cs typeface="Arial Black"/>
              </a:rPr>
              <a:t> </a:t>
            </a:r>
            <a:r>
              <a:rPr sz="2000" spc="-155" dirty="0">
                <a:solidFill>
                  <a:srgbClr val="404041"/>
                </a:solidFill>
                <a:latin typeface="Arial Black"/>
                <a:cs typeface="Arial Black"/>
              </a:rPr>
              <a:t>5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38344" y="3151522"/>
            <a:ext cx="3575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30" dirty="0">
                <a:solidFill>
                  <a:srgbClr val="404041"/>
                </a:solidFill>
                <a:latin typeface="Arial Black"/>
                <a:cs typeface="Arial Black"/>
              </a:rPr>
              <a:t>4</a:t>
            </a:r>
            <a:r>
              <a:rPr sz="2000" spc="70" dirty="0">
                <a:solidFill>
                  <a:srgbClr val="404041"/>
                </a:solidFill>
                <a:latin typeface="Arial Black"/>
                <a:cs typeface="Arial Black"/>
              </a:rPr>
              <a:t>0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744714" y="4284708"/>
            <a:ext cx="3511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80" dirty="0">
                <a:solidFill>
                  <a:srgbClr val="404041"/>
                </a:solidFill>
                <a:latin typeface="Arial Black"/>
                <a:cs typeface="Arial Black"/>
              </a:rPr>
              <a:t>3</a:t>
            </a:r>
            <a:r>
              <a:rPr sz="2000" spc="70" dirty="0">
                <a:solidFill>
                  <a:srgbClr val="404041"/>
                </a:solidFill>
                <a:latin typeface="Arial Black"/>
                <a:cs typeface="Arial Black"/>
              </a:rPr>
              <a:t>0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52638" y="5417893"/>
            <a:ext cx="3435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40" dirty="0">
                <a:solidFill>
                  <a:srgbClr val="404041"/>
                </a:solidFill>
                <a:latin typeface="Arial Black"/>
                <a:cs typeface="Arial Black"/>
              </a:rPr>
              <a:t>2</a:t>
            </a:r>
            <a:r>
              <a:rPr sz="2000" spc="70" dirty="0">
                <a:solidFill>
                  <a:srgbClr val="404041"/>
                </a:solidFill>
                <a:latin typeface="Arial Black"/>
                <a:cs typeface="Arial Black"/>
              </a:rPr>
              <a:t>0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56815" y="6551079"/>
            <a:ext cx="3390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70" dirty="0">
                <a:solidFill>
                  <a:srgbClr val="404041"/>
                </a:solidFill>
                <a:latin typeface="Arial Black"/>
                <a:cs typeface="Arial Black"/>
              </a:rPr>
              <a:t>1</a:t>
            </a:r>
            <a:r>
              <a:rPr sz="2000" spc="70" dirty="0">
                <a:solidFill>
                  <a:srgbClr val="404041"/>
                </a:solidFill>
                <a:latin typeface="Arial Black"/>
                <a:cs typeface="Arial Black"/>
              </a:rPr>
              <a:t>0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891993" y="7684264"/>
            <a:ext cx="2038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70" dirty="0">
                <a:solidFill>
                  <a:srgbClr val="404041"/>
                </a:solidFill>
                <a:latin typeface="Arial Black"/>
                <a:cs typeface="Arial Black"/>
              </a:rPr>
              <a:t>0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000125" y="1028718"/>
            <a:ext cx="7381875" cy="8229600"/>
          </a:xfrm>
          <a:custGeom>
            <a:avLst/>
            <a:gdLst/>
            <a:ahLst/>
            <a:cxnLst/>
            <a:rect l="l" t="t" r="r" b="b"/>
            <a:pathLst>
              <a:path w="7381875" h="8229600">
                <a:moveTo>
                  <a:pt x="7381837" y="8229557"/>
                </a:moveTo>
                <a:lnTo>
                  <a:pt x="0" y="8229557"/>
                </a:lnTo>
                <a:lnTo>
                  <a:pt x="0" y="0"/>
                </a:lnTo>
                <a:lnTo>
                  <a:pt x="7381837" y="0"/>
                </a:lnTo>
                <a:lnTo>
                  <a:pt x="7381837" y="8229557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55114" y="2096413"/>
            <a:ext cx="549846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b="1" spc="-5" dirty="0">
                <a:solidFill>
                  <a:srgbClr val="FFFFFF"/>
                </a:solidFill>
                <a:latin typeface="Noto Sans"/>
                <a:cs typeface="Noto Sans"/>
              </a:rPr>
              <a:t>Распределение людей по миру</a:t>
            </a:r>
            <a:endParaRPr sz="8000" dirty="0">
              <a:latin typeface="Noto Sans"/>
              <a:cs typeface="Noto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9272587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25" name="object 25"/>
            <p:cNvSpPr/>
            <p:nvPr/>
          </p:nvSpPr>
          <p:spPr>
            <a:xfrm>
              <a:off x="1014412" y="0"/>
              <a:ext cx="0" cy="10287000"/>
            </a:xfrm>
            <a:custGeom>
              <a:avLst/>
              <a:gdLst/>
              <a:ahLst/>
              <a:cxnLst/>
              <a:rect l="l" t="t" r="r" b="b"/>
              <a:pathLst>
                <a:path h="10287000">
                  <a:moveTo>
                    <a:pt x="0" y="1028700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1042987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0125" y="4187669"/>
              <a:ext cx="7382509" cy="0"/>
            </a:xfrm>
            <a:custGeom>
              <a:avLst/>
              <a:gdLst/>
              <a:ahLst/>
              <a:cxnLst/>
              <a:rect l="l" t="t" r="r" b="b"/>
              <a:pathLst>
                <a:path w="7382509">
                  <a:moveTo>
                    <a:pt x="0" y="0"/>
                  </a:moveTo>
                  <a:lnTo>
                    <a:pt x="738190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878799" y="1859967"/>
            <a:ext cx="6229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3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ru-RU" spc="27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pc="27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t="8966" r="5087" b="11333"/>
          <a:stretch/>
        </p:blipFill>
        <p:spPr bwMode="auto">
          <a:xfrm>
            <a:off x="8763000" y="2858360"/>
            <a:ext cx="9280466" cy="54492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8" t="84284" r="5087"/>
          <a:stretch/>
        </p:blipFill>
        <p:spPr bwMode="auto">
          <a:xfrm>
            <a:off x="1823096" y="5451894"/>
            <a:ext cx="5736566" cy="6642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498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185" y="1028705"/>
            <a:ext cx="9544050" cy="2352675"/>
          </a:xfrm>
          <a:custGeom>
            <a:avLst/>
            <a:gdLst/>
            <a:ahLst/>
            <a:cxnLst/>
            <a:rect l="l" t="t" r="r" b="b"/>
            <a:pathLst>
              <a:path w="9544050" h="2352675">
                <a:moveTo>
                  <a:pt x="9544046" y="2352667"/>
                </a:moveTo>
                <a:lnTo>
                  <a:pt x="0" y="2352667"/>
                </a:lnTo>
                <a:lnTo>
                  <a:pt x="0" y="0"/>
                </a:lnTo>
                <a:lnTo>
                  <a:pt x="9544046" y="0"/>
                </a:lnTo>
                <a:lnTo>
                  <a:pt x="9544046" y="2352667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272587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59292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10287000"/>
                </a:moveTo>
                <a:lnTo>
                  <a:pt x="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700" y="1028699"/>
            <a:ext cx="7210409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7000" y="1574916"/>
            <a:ext cx="55930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dirty="0">
                <a:solidFill>
                  <a:schemeClr val="bg1"/>
                </a:solidFill>
              </a:rPr>
              <a:t>Экономические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70454" y="1603491"/>
            <a:ext cx="90774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5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</a:t>
            </a: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85194" y="3381380"/>
            <a:ext cx="8783606" cy="6052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Затраты на воспитание детей и подготовку кадров, которое несет государство из-за оттока из страны;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налоговой нагрузки на работающих людей, вследствие старения и низкой рождаемости населения;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Несбалансированная половозрастная структура населения в регионах;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Отсутствие эффективных мер по привлечению и удержанию молодежи;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Ущерб вследствие преждевременной и предотвратимой смертности.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Увеличение расходов на социальную сферу</a:t>
            </a:r>
          </a:p>
        </p:txBody>
      </p:sp>
    </p:spTree>
    <p:extLst>
      <p:ext uri="{BB962C8B-B14F-4D97-AF65-F5344CB8AC3E}">
        <p14:creationId xmlns:p14="http://schemas.microsoft.com/office/powerpoint/2010/main" val="13636880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185" y="1028705"/>
            <a:ext cx="9544050" cy="2352675"/>
          </a:xfrm>
          <a:custGeom>
            <a:avLst/>
            <a:gdLst/>
            <a:ahLst/>
            <a:cxnLst/>
            <a:rect l="l" t="t" r="r" b="b"/>
            <a:pathLst>
              <a:path w="9544050" h="2352675">
                <a:moveTo>
                  <a:pt x="9544046" y="2352667"/>
                </a:moveTo>
                <a:lnTo>
                  <a:pt x="0" y="2352667"/>
                </a:lnTo>
                <a:lnTo>
                  <a:pt x="0" y="0"/>
                </a:lnTo>
                <a:lnTo>
                  <a:pt x="9544046" y="0"/>
                </a:lnTo>
                <a:lnTo>
                  <a:pt x="9544046" y="2352667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272587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59292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10287000"/>
                </a:moveTo>
                <a:lnTo>
                  <a:pt x="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700" y="1028699"/>
            <a:ext cx="7210409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7000" y="1574916"/>
            <a:ext cx="599440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dirty="0">
                <a:solidFill>
                  <a:schemeClr val="bg1"/>
                </a:solidFill>
              </a:rPr>
              <a:t>Технологические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92400" y="1409700"/>
            <a:ext cx="90774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5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31</a:t>
            </a: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85194" y="3381380"/>
            <a:ext cx="8783606" cy="5991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Предпочтение виртуальному общению посредством социальных сетей, что в будущем может отрицательно сказаться на построении семейно-брачных отношений и их отсутствии;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Разрыв в уровне технологической грамотности молодого населения и людей более старших возрастов;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Развитие роботизированной техники и замена человека в технологических цепочках производств, вследствие чего сокращается потребность в увеличении числа рабочих рук;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Зависимость процедуры лечения и мониторинга состояния больного от медицинской аппаратуры и интернета.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Обострение проблемы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кибербезопасности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 на фоне роста преступности и агрессии в цифровой сфере.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65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185" y="1028705"/>
            <a:ext cx="9544050" cy="2352675"/>
          </a:xfrm>
          <a:custGeom>
            <a:avLst/>
            <a:gdLst/>
            <a:ahLst/>
            <a:cxnLst/>
            <a:rect l="l" t="t" r="r" b="b"/>
            <a:pathLst>
              <a:path w="9544050" h="2352675">
                <a:moveTo>
                  <a:pt x="9544046" y="2352667"/>
                </a:moveTo>
                <a:lnTo>
                  <a:pt x="0" y="2352667"/>
                </a:lnTo>
                <a:lnTo>
                  <a:pt x="0" y="0"/>
                </a:lnTo>
                <a:lnTo>
                  <a:pt x="9544046" y="0"/>
                </a:lnTo>
                <a:lnTo>
                  <a:pt x="9544046" y="2352667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272587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59292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10287000"/>
                </a:moveTo>
                <a:lnTo>
                  <a:pt x="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700" y="1028699"/>
            <a:ext cx="7210409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7000" y="1574916"/>
            <a:ext cx="55930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dirty="0">
                <a:solidFill>
                  <a:schemeClr val="bg1"/>
                </a:solidFill>
              </a:rPr>
              <a:t>Политические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70454" y="1603491"/>
            <a:ext cx="90774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5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32</a:t>
            </a: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2494" y="3695700"/>
            <a:ext cx="8783606" cy="4669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избирательного контингента с несбалансированной возрастной структурой;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Недостаточная эффективность отдельных мер в контексте обеспечения демографической безопасности и оптимизации демографических процессов;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Низкая информированность населения о профилактике и мерах поддержки семей с детьми;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Низкая демографическая грамотность.</a:t>
            </a:r>
          </a:p>
        </p:txBody>
      </p:sp>
    </p:spTree>
    <p:extLst>
      <p:ext uri="{BB962C8B-B14F-4D97-AF65-F5344CB8AC3E}">
        <p14:creationId xmlns:p14="http://schemas.microsoft.com/office/powerpoint/2010/main" val="1605389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04185" y="1028705"/>
            <a:ext cx="9544050" cy="2352675"/>
          </a:xfrm>
          <a:custGeom>
            <a:avLst/>
            <a:gdLst/>
            <a:ahLst/>
            <a:cxnLst/>
            <a:rect l="l" t="t" r="r" b="b"/>
            <a:pathLst>
              <a:path w="9544050" h="2352675">
                <a:moveTo>
                  <a:pt x="9544046" y="2352667"/>
                </a:moveTo>
                <a:lnTo>
                  <a:pt x="0" y="2352667"/>
                </a:lnTo>
                <a:lnTo>
                  <a:pt x="0" y="0"/>
                </a:lnTo>
                <a:lnTo>
                  <a:pt x="9544046" y="0"/>
                </a:lnTo>
                <a:lnTo>
                  <a:pt x="9544046" y="2352667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272587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59292" y="0"/>
            <a:ext cx="0" cy="10287000"/>
          </a:xfrm>
          <a:custGeom>
            <a:avLst/>
            <a:gdLst/>
            <a:ahLst/>
            <a:cxnLst/>
            <a:rect l="l" t="t" r="r" b="b"/>
            <a:pathLst>
              <a:path h="10287000">
                <a:moveTo>
                  <a:pt x="0" y="10287000"/>
                </a:moveTo>
                <a:lnTo>
                  <a:pt x="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28700" y="1028699"/>
            <a:ext cx="7210409" cy="8229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17000" y="1574916"/>
            <a:ext cx="5593080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5400" dirty="0">
                <a:solidFill>
                  <a:schemeClr val="bg1"/>
                </a:solidFill>
              </a:rPr>
              <a:t>Экологические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70454" y="1603491"/>
            <a:ext cx="907745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5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33</a:t>
            </a: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85194" y="3619500"/>
            <a:ext cx="8783606" cy="5130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Перемещение населения вследствие возникновения экологически непригодных для жизни территорий;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Перенаселение столичного региона, сопряженное с увеличением выбросов, отходов;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Заболеваемость населения и смертности на загрязненных территориях, воздействие вредных веществ на человека;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Calibri" panose="020F0502020204030204" pitchFamily="34" charset="0"/>
                <a:cs typeface="Times New Roman" panose="02020603050405020304" pitchFamily="18" charset="0"/>
              </a:rPr>
              <a:t>Ухудшение экологической обстановки в крупных городах, вследствие высоких темпов урбанизации.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2215949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01600" y="114300"/>
            <a:ext cx="18286120" cy="10287000"/>
            <a:chOff x="0" y="31"/>
            <a:chExt cx="1828612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31"/>
              <a:ext cx="3781425" cy="10287000"/>
            </a:xfrm>
            <a:custGeom>
              <a:avLst/>
              <a:gdLst/>
              <a:ahLst/>
              <a:cxnLst/>
              <a:rect l="l" t="t" r="r" b="b"/>
              <a:pathLst>
                <a:path w="3781425" h="10287000">
                  <a:moveTo>
                    <a:pt x="3781425" y="10286930"/>
                  </a:moveTo>
                  <a:lnTo>
                    <a:pt x="0" y="10286930"/>
                  </a:lnTo>
                  <a:lnTo>
                    <a:pt x="0" y="0"/>
                  </a:lnTo>
                  <a:lnTo>
                    <a:pt x="3781425" y="0"/>
                  </a:lnTo>
                  <a:lnTo>
                    <a:pt x="3781425" y="10286930"/>
                  </a:lnTo>
                  <a:close/>
                </a:path>
              </a:pathLst>
            </a:custGeom>
            <a:solidFill>
              <a:srgbClr val="786F9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3778910" y="9243997"/>
              <a:ext cx="14507210" cy="0"/>
            </a:xfrm>
            <a:custGeom>
              <a:avLst/>
              <a:gdLst/>
              <a:ahLst/>
              <a:cxnLst/>
              <a:rect l="l" t="t" r="r" b="b"/>
              <a:pathLst>
                <a:path w="14507210">
                  <a:moveTo>
                    <a:pt x="0" y="0"/>
                  </a:moveTo>
                  <a:lnTo>
                    <a:pt x="14506683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778910" y="6455412"/>
              <a:ext cx="7353934" cy="0"/>
            </a:xfrm>
            <a:custGeom>
              <a:avLst/>
              <a:gdLst/>
              <a:ahLst/>
              <a:cxnLst/>
              <a:rect l="l" t="t" r="r" b="b"/>
              <a:pathLst>
                <a:path w="7353934">
                  <a:moveTo>
                    <a:pt x="0" y="0"/>
                  </a:moveTo>
                  <a:lnTo>
                    <a:pt x="7353364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778910" y="3641102"/>
              <a:ext cx="7353934" cy="0"/>
            </a:xfrm>
            <a:custGeom>
              <a:avLst/>
              <a:gdLst/>
              <a:ahLst/>
              <a:cxnLst/>
              <a:rect l="l" t="t" r="r" b="b"/>
              <a:pathLst>
                <a:path w="7353934">
                  <a:moveTo>
                    <a:pt x="0" y="0"/>
                  </a:moveTo>
                  <a:lnTo>
                    <a:pt x="7353364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09600" y="1028700"/>
            <a:ext cx="2031325" cy="7848600"/>
          </a:xfrm>
          <a:prstGeom prst="rect">
            <a:avLst/>
          </a:prstGeom>
        </p:spPr>
        <p:txBody>
          <a:bodyPr vert="vert270" wrap="square" lIns="0" tIns="8255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Региональная дифференциация</a:t>
            </a:r>
            <a:endParaRPr kumimoji="0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1105" y="1266571"/>
            <a:ext cx="627981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существенные различия основных демографических показателей по районам</a:t>
            </a: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/>
              <a:ea typeface="+mn-ea"/>
              <a:cs typeface="Arimo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764000" y="651634"/>
            <a:ext cx="794228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530" dirty="0">
                <a:latin typeface="Arial"/>
                <a:cs typeface="Arial"/>
              </a:rPr>
              <a:t>34</a:t>
            </a:r>
            <a:endParaRPr spc="22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1744" y="3938003"/>
            <a:ext cx="6702056" cy="29136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низкая мобильность населения между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регионами, но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высокая за рубеж</a:t>
            </a: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/>
              <a:ea typeface="+mn-ea"/>
              <a:cs typeface="Noto Sans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7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mo"/>
              <a:ea typeface="+mn-ea"/>
              <a:cs typeface="Arim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9844" y="7048500"/>
            <a:ext cx="53304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перенаселение в столичном регионе</a:t>
            </a:r>
            <a:endParaRPr kumimoji="0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"/>
              <a:ea typeface="+mn-ea"/>
              <a:cs typeface="Arimo"/>
            </a:endParaRPr>
          </a:p>
        </p:txBody>
      </p:sp>
      <p:pic>
        <p:nvPicPr>
          <p:cNvPr id="14" name="Объект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0" y="1485900"/>
            <a:ext cx="4562941" cy="598128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4076700"/>
            <a:ext cx="5941526" cy="567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93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"/>
            <a:ext cx="18288000" cy="10287000"/>
            <a:chOff x="0" y="1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3492154" y="11"/>
              <a:ext cx="4796155" cy="10287000"/>
            </a:xfrm>
            <a:custGeom>
              <a:avLst/>
              <a:gdLst/>
              <a:ahLst/>
              <a:cxnLst/>
              <a:rect l="l" t="t" r="r" b="b"/>
              <a:pathLst>
                <a:path w="4796155" h="10287000">
                  <a:moveTo>
                    <a:pt x="0" y="0"/>
                  </a:moveTo>
                  <a:lnTo>
                    <a:pt x="4795844" y="0"/>
                  </a:lnTo>
                  <a:lnTo>
                    <a:pt x="4795844" y="10286979"/>
                  </a:lnTo>
                  <a:lnTo>
                    <a:pt x="0" y="10286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6F9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244027"/>
              <a:ext cx="13488035" cy="0"/>
            </a:xfrm>
            <a:custGeom>
              <a:avLst/>
              <a:gdLst/>
              <a:ahLst/>
              <a:cxnLst/>
              <a:rect l="l" t="t" r="r" b="b"/>
              <a:pathLst>
                <a:path w="13488035">
                  <a:moveTo>
                    <a:pt x="0" y="0"/>
                  </a:moveTo>
                  <a:lnTo>
                    <a:pt x="13487543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284547"/>
              <a:ext cx="9601835" cy="0"/>
            </a:xfrm>
            <a:custGeom>
              <a:avLst/>
              <a:gdLst/>
              <a:ahLst/>
              <a:cxnLst/>
              <a:rect l="l" t="t" r="r" b="b"/>
              <a:pathLst>
                <a:path w="9601835">
                  <a:moveTo>
                    <a:pt x="0" y="0"/>
                  </a:moveTo>
                  <a:lnTo>
                    <a:pt x="9601234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443537"/>
              <a:ext cx="9601835" cy="0"/>
            </a:xfrm>
            <a:custGeom>
              <a:avLst/>
              <a:gdLst/>
              <a:ahLst/>
              <a:cxnLst/>
              <a:rect l="l" t="t" r="r" b="b"/>
              <a:pathLst>
                <a:path w="9601835">
                  <a:moveTo>
                    <a:pt x="0" y="0"/>
                  </a:moveTo>
                  <a:lnTo>
                    <a:pt x="9601234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064678" y="1033463"/>
              <a:ext cx="7505699" cy="8221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775548" y="965267"/>
            <a:ext cx="835051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b="1" spc="530" dirty="0">
                <a:solidFill>
                  <a:srgbClr val="5D44A7"/>
                </a:solidFill>
                <a:latin typeface="Arial"/>
                <a:cs typeface="Arial"/>
              </a:rPr>
              <a:t>35</a:t>
            </a: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393" y="3467100"/>
            <a:ext cx="9399285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Благополучие государств во многом зависит от умения поддерживать определенные пропорции между населением и другими имеющимися ресурсами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Noto Sans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57813" y="6591300"/>
            <a:ext cx="8106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Маленькие средства совершенно бесполезны перед такой громадной задачей, как воспроизводство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4112041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"/>
            <a:ext cx="18288000" cy="10287000"/>
            <a:chOff x="0" y="11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13492154" y="11"/>
              <a:ext cx="4796155" cy="10287000"/>
            </a:xfrm>
            <a:custGeom>
              <a:avLst/>
              <a:gdLst/>
              <a:ahLst/>
              <a:cxnLst/>
              <a:rect l="l" t="t" r="r" b="b"/>
              <a:pathLst>
                <a:path w="4796155" h="10287000">
                  <a:moveTo>
                    <a:pt x="0" y="0"/>
                  </a:moveTo>
                  <a:lnTo>
                    <a:pt x="4795844" y="0"/>
                  </a:lnTo>
                  <a:lnTo>
                    <a:pt x="4795844" y="10286979"/>
                  </a:lnTo>
                  <a:lnTo>
                    <a:pt x="0" y="10286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6F9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9244027"/>
              <a:ext cx="13488035" cy="0"/>
            </a:xfrm>
            <a:custGeom>
              <a:avLst/>
              <a:gdLst/>
              <a:ahLst/>
              <a:cxnLst/>
              <a:rect l="l" t="t" r="r" b="b"/>
              <a:pathLst>
                <a:path w="13488035">
                  <a:moveTo>
                    <a:pt x="0" y="0"/>
                  </a:moveTo>
                  <a:lnTo>
                    <a:pt x="13487543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284547"/>
              <a:ext cx="9601835" cy="0"/>
            </a:xfrm>
            <a:custGeom>
              <a:avLst/>
              <a:gdLst/>
              <a:ahLst/>
              <a:cxnLst/>
              <a:rect l="l" t="t" r="r" b="b"/>
              <a:pathLst>
                <a:path w="9601835">
                  <a:moveTo>
                    <a:pt x="0" y="0"/>
                  </a:moveTo>
                  <a:lnTo>
                    <a:pt x="9601234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443537"/>
              <a:ext cx="9601835" cy="0"/>
            </a:xfrm>
            <a:custGeom>
              <a:avLst/>
              <a:gdLst/>
              <a:ahLst/>
              <a:cxnLst/>
              <a:rect l="l" t="t" r="r" b="b"/>
              <a:pathLst>
                <a:path w="9601835">
                  <a:moveTo>
                    <a:pt x="0" y="0"/>
                  </a:moveTo>
                  <a:lnTo>
                    <a:pt x="9601234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064678" y="1033463"/>
              <a:ext cx="7505699" cy="82215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775549" y="965267"/>
            <a:ext cx="62611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500" b="1" dirty="0">
                <a:solidFill>
                  <a:srgbClr val="8064A2">
                    <a:lumMod val="50000"/>
                  </a:srgbClr>
                </a:solidFill>
                <a:latin typeface="Noto Sans"/>
                <a:cs typeface="Arial"/>
              </a:rPr>
              <a:t>36</a:t>
            </a:r>
            <a:endParaRPr kumimoji="0" sz="35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Noto Sans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3627" y="1790700"/>
            <a:ext cx="9088207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Существенное влияние на демографическую безопасность оказывает общее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повышение уровня жизни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 и,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прежде всего, реальных доходов у всех слоев населения, но особенно у бедных.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20678" y="5972770"/>
            <a:ext cx="914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Noto Sans"/>
                <a:ea typeface="+mn-ea"/>
                <a:cs typeface="+mn-cs"/>
              </a:rPr>
              <a:t>Обеспечение в стране высоких темпов социально-экономического развития, позволит активизировать работу по повышению благосостояния семей с детьми, содействию работающим родителям в выполнении семейных обязанностей, и сохранению здоровья каждого.</a:t>
            </a:r>
          </a:p>
        </p:txBody>
      </p:sp>
    </p:spTree>
    <p:extLst>
      <p:ext uri="{BB962C8B-B14F-4D97-AF65-F5344CB8AC3E}">
        <p14:creationId xmlns:p14="http://schemas.microsoft.com/office/powerpoint/2010/main" val="999266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Дорожное движение в Индии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0" y="342900"/>
            <a:ext cx="13639800" cy="1022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6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40909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" y="2"/>
            <a:ext cx="8410575" cy="3715385"/>
          </a:xfrm>
          <a:custGeom>
            <a:avLst/>
            <a:gdLst/>
            <a:ahLst/>
            <a:cxnLst/>
            <a:rect l="l" t="t" r="r" b="b"/>
            <a:pathLst>
              <a:path w="8410575" h="3715385">
                <a:moveTo>
                  <a:pt x="8410425" y="3714759"/>
                </a:moveTo>
                <a:lnTo>
                  <a:pt x="0" y="3714759"/>
                </a:lnTo>
                <a:lnTo>
                  <a:pt x="0" y="0"/>
                </a:lnTo>
                <a:lnTo>
                  <a:pt x="8410425" y="0"/>
                </a:lnTo>
                <a:lnTo>
                  <a:pt x="8410425" y="3714759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29749"/>
            <a:ext cx="18288000" cy="32384"/>
          </a:xfrm>
          <a:custGeom>
            <a:avLst/>
            <a:gdLst/>
            <a:ahLst/>
            <a:cxnLst/>
            <a:rect l="l" t="t" r="r" b="b"/>
            <a:pathLst>
              <a:path w="18288000" h="32384">
                <a:moveTo>
                  <a:pt x="18288000" y="0"/>
                </a:moveTo>
                <a:lnTo>
                  <a:pt x="0" y="0"/>
                </a:lnTo>
                <a:lnTo>
                  <a:pt x="0" y="14287"/>
                </a:lnTo>
                <a:lnTo>
                  <a:pt x="0" y="18072"/>
                </a:lnTo>
                <a:lnTo>
                  <a:pt x="0" y="32359"/>
                </a:lnTo>
                <a:lnTo>
                  <a:pt x="18288000" y="32359"/>
                </a:lnTo>
                <a:lnTo>
                  <a:pt x="18288000" y="18072"/>
                </a:lnTo>
                <a:lnTo>
                  <a:pt x="18288000" y="14287"/>
                </a:lnTo>
                <a:lnTo>
                  <a:pt x="1828800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801038" y="7459150"/>
            <a:ext cx="6317562" cy="1581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8300"/>
              </a:lnSpc>
              <a:spcBef>
                <a:spcPts val="100"/>
              </a:spcBef>
            </a:pPr>
            <a:r>
              <a:rPr lang="ru-RU" sz="3200" spc="50" dirty="0">
                <a:solidFill>
                  <a:srgbClr val="002060"/>
                </a:solidFill>
                <a:latin typeface="Verdana"/>
                <a:cs typeface="Verdana"/>
              </a:rPr>
              <a:t>+375296604885</a:t>
            </a:r>
            <a:r>
              <a:rPr sz="3200" spc="50" dirty="0">
                <a:solidFill>
                  <a:srgbClr val="002060"/>
                </a:solidFill>
                <a:latin typeface="Verdana"/>
                <a:cs typeface="Verdana"/>
              </a:rPr>
              <a:t>  </a:t>
            </a:r>
            <a:endParaRPr lang="ru-RU" sz="3200" spc="7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12700" marR="5080">
              <a:lnSpc>
                <a:spcPct val="158300"/>
              </a:lnSpc>
              <a:spcBef>
                <a:spcPts val="100"/>
              </a:spcBef>
            </a:pPr>
            <a:r>
              <a:rPr lang="en-US" sz="3200" spc="70" dirty="0">
                <a:solidFill>
                  <a:srgbClr val="002060"/>
                </a:solidFill>
                <a:latin typeface="Verdana"/>
                <a:cs typeface="Verdana"/>
              </a:rPr>
              <a:t>nastassiabobrova@mail.ru</a:t>
            </a:r>
            <a:endParaRPr sz="3200" dirty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685800" y="4829313"/>
            <a:ext cx="658047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spc="-5" dirty="0"/>
              <a:t>Благодарю</a:t>
            </a:r>
            <a:r>
              <a:rPr sz="4000" spc="-5" dirty="0"/>
              <a:t> за</a:t>
            </a:r>
            <a:r>
              <a:rPr sz="4000" spc="-235" dirty="0"/>
              <a:t> </a:t>
            </a:r>
            <a:r>
              <a:rPr sz="4000" spc="-5" dirty="0"/>
              <a:t>внимание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0210800" y="7495073"/>
            <a:ext cx="7981913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spc="-5" dirty="0">
                <a:solidFill>
                  <a:srgbClr val="002060"/>
                </a:solidFill>
                <a:latin typeface="Noto Sans"/>
                <a:cs typeface="Noto Sans"/>
              </a:rPr>
              <a:t>Боброва Анастасия Григорьевна</a:t>
            </a:r>
            <a:endParaRPr sz="3500" dirty="0">
              <a:solidFill>
                <a:srgbClr val="002060"/>
              </a:solidFill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4800" y="1003367"/>
            <a:ext cx="17602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7200" dirty="0">
                <a:latin typeface="Arial Narrow" pitchFamily="34" charset="0"/>
              </a:rPr>
              <a:t>Трансформация демографических трендов</a:t>
            </a:r>
            <a:endParaRPr sz="7200" dirty="0"/>
          </a:p>
        </p:txBody>
      </p:sp>
      <p:sp>
        <p:nvSpPr>
          <p:cNvPr id="10" name="object 10"/>
          <p:cNvSpPr txBox="1"/>
          <p:nvPr/>
        </p:nvSpPr>
        <p:spPr>
          <a:xfrm>
            <a:off x="16611600" y="419234"/>
            <a:ext cx="62611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530" dirty="0">
                <a:solidFill>
                  <a:srgbClr val="5D44A7"/>
                </a:solidFill>
                <a:latin typeface="Arial"/>
                <a:cs typeface="Arial"/>
              </a:rPr>
              <a:t>0</a:t>
            </a:r>
            <a:r>
              <a:rPr sz="3500" b="1" spc="295" dirty="0">
                <a:solidFill>
                  <a:srgbClr val="5D44A7"/>
                </a:solidFill>
                <a:latin typeface="Arial"/>
                <a:cs typeface="Arial"/>
              </a:rPr>
              <a:t>4</a:t>
            </a:r>
            <a:endParaRPr sz="3500" dirty="0">
              <a:latin typeface="Arial"/>
              <a:cs typeface="Arial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4"/>
          <a:stretch/>
        </p:blipFill>
        <p:spPr bwMode="auto">
          <a:xfrm>
            <a:off x="3048000" y="2400300"/>
            <a:ext cx="12222245" cy="739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2200" y="1990788"/>
            <a:ext cx="64770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600" dirty="0">
              <a:solidFill>
                <a:schemeClr val="accent4">
                  <a:lumMod val="75000"/>
                </a:schemeClr>
              </a:solidFill>
              <a:latin typeface="Noto Sans"/>
              <a:cs typeface="Noto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-8" y="-952500"/>
            <a:ext cx="18288000" cy="8263255"/>
            <a:chOff x="0" y="1000124"/>
            <a:chExt cx="18288000" cy="8263255"/>
          </a:xfrm>
        </p:grpSpPr>
        <p:sp>
          <p:nvSpPr>
            <p:cNvPr id="6" name="object 6"/>
            <p:cNvSpPr/>
            <p:nvPr/>
          </p:nvSpPr>
          <p:spPr>
            <a:xfrm>
              <a:off x="1028700" y="4333889"/>
              <a:ext cx="8115299" cy="489584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9229750"/>
              <a:ext cx="18288000" cy="33655"/>
            </a:xfrm>
            <a:custGeom>
              <a:avLst/>
              <a:gdLst/>
              <a:ahLst/>
              <a:cxnLst/>
              <a:rect l="l" t="t" r="r" b="b"/>
              <a:pathLst>
                <a:path w="18288000" h="33654">
                  <a:moveTo>
                    <a:pt x="18288000" y="0"/>
                  </a:moveTo>
                  <a:lnTo>
                    <a:pt x="0" y="0"/>
                  </a:lnTo>
                  <a:lnTo>
                    <a:pt x="0" y="14287"/>
                  </a:lnTo>
                  <a:lnTo>
                    <a:pt x="0" y="19050"/>
                  </a:lnTo>
                  <a:lnTo>
                    <a:pt x="0" y="33337"/>
                  </a:lnTo>
                  <a:lnTo>
                    <a:pt x="18288000" y="33337"/>
                  </a:lnTo>
                  <a:lnTo>
                    <a:pt x="18288000" y="19050"/>
                  </a:lnTo>
                  <a:lnTo>
                    <a:pt x="18288000" y="14287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333889"/>
              <a:ext cx="1028700" cy="4914900"/>
            </a:xfrm>
            <a:custGeom>
              <a:avLst/>
              <a:gdLst/>
              <a:ahLst/>
              <a:cxnLst/>
              <a:rect l="l" t="t" r="r" b="b"/>
              <a:pathLst>
                <a:path w="1028700" h="4914900">
                  <a:moveTo>
                    <a:pt x="1028698" y="4914899"/>
                  </a:moveTo>
                  <a:lnTo>
                    <a:pt x="0" y="4914899"/>
                  </a:lnTo>
                  <a:lnTo>
                    <a:pt x="0" y="0"/>
                  </a:lnTo>
                  <a:lnTo>
                    <a:pt x="1028698" y="0"/>
                  </a:lnTo>
                  <a:lnTo>
                    <a:pt x="1028698" y="4914899"/>
                  </a:lnTo>
                  <a:close/>
                </a:path>
              </a:pathLst>
            </a:custGeom>
            <a:solidFill>
              <a:srgbClr val="786F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167945" y="5157787"/>
              <a:ext cx="7096125" cy="0"/>
            </a:xfrm>
            <a:custGeom>
              <a:avLst/>
              <a:gdLst/>
              <a:ahLst/>
              <a:cxnLst/>
              <a:rect l="l" t="t" r="r" b="b"/>
              <a:pathLst>
                <a:path w="7096125">
                  <a:moveTo>
                    <a:pt x="0" y="0"/>
                  </a:moveTo>
                  <a:lnTo>
                    <a:pt x="7096128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014412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8698" y="1028715"/>
              <a:ext cx="0" cy="3305175"/>
            </a:xfrm>
            <a:custGeom>
              <a:avLst/>
              <a:gdLst/>
              <a:ahLst/>
              <a:cxnLst/>
              <a:rect l="l" t="t" r="r" b="b"/>
              <a:pathLst>
                <a:path h="3305175">
                  <a:moveTo>
                    <a:pt x="0" y="3305175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43992" y="1014404"/>
              <a:ext cx="0" cy="8229600"/>
            </a:xfrm>
            <a:custGeom>
              <a:avLst/>
              <a:gdLst/>
              <a:ahLst/>
              <a:cxnLst/>
              <a:rect l="l" t="t" r="r" b="b"/>
              <a:pathLst>
                <a:path h="8229600">
                  <a:moveTo>
                    <a:pt x="0" y="822960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0167945" y="2467841"/>
            <a:ext cx="6380155" cy="1628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latin typeface="Arial" pitchFamily="34" charset="0"/>
                <a:cs typeface="Arial" pitchFamily="34" charset="0"/>
              </a:rPr>
              <a:t>увеличение числа молодых людей в развивающихся странах</a:t>
            </a:r>
            <a:endParaRPr spc="-5" dirty="0"/>
          </a:p>
        </p:txBody>
      </p:sp>
      <p:sp>
        <p:nvSpPr>
          <p:cNvPr id="14" name="object 14"/>
          <p:cNvSpPr txBox="1"/>
          <p:nvPr/>
        </p:nvSpPr>
        <p:spPr>
          <a:xfrm>
            <a:off x="1301750" y="1260539"/>
            <a:ext cx="5949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530" dirty="0">
                <a:solidFill>
                  <a:srgbClr val="5D44A7"/>
                </a:solidFill>
                <a:latin typeface="Arial"/>
                <a:cs typeface="Arial"/>
              </a:rPr>
              <a:t>0</a:t>
            </a:r>
            <a:r>
              <a:rPr lang="ru-RU" sz="3500" b="1" spc="50" dirty="0">
                <a:solidFill>
                  <a:srgbClr val="5D44A7"/>
                </a:solidFill>
                <a:latin typeface="Arial"/>
                <a:cs typeface="Arial"/>
              </a:rPr>
              <a:t>5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193337" y="4805275"/>
            <a:ext cx="6494463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5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увеличение числа пожилых людей в «богатых» странах</a:t>
            </a:r>
            <a:endParaRPr sz="3500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9800" y="4000500"/>
            <a:ext cx="6286502" cy="107721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Noto Sans"/>
                <a:cs typeface="Arial" pitchFamily="34" charset="0"/>
              </a:rPr>
              <a:t>Основные демографические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Noto Sans"/>
                <a:cs typeface="Arial" pitchFamily="34" charset="0"/>
              </a:rPr>
              <a:t>тенденции</a:t>
            </a:r>
            <a:endParaRPr lang="ru-RU" sz="3200" b="1" dirty="0">
              <a:solidFill>
                <a:schemeClr val="bg1"/>
              </a:solidFill>
              <a:latin typeface="Noto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96745" y="7734300"/>
            <a:ext cx="135718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Демографические показатели меняется как в пределах границ стран, так и за их пределами, что влияет на геополитические, экономические, социальные и экологические балансы во всем мире и, в более широком смысле, на экономические модели развития.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6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257300"/>
            <a:ext cx="6019800" cy="2215991"/>
          </a:xfrm>
        </p:spPr>
        <p:txBody>
          <a:bodyPr/>
          <a:lstStyle/>
          <a:p>
            <a:r>
              <a:rPr lang="ru-RU" sz="4800" dirty="0">
                <a:solidFill>
                  <a:schemeClr val="bg1"/>
                </a:solidFill>
              </a:rPr>
              <a:t>Эффективность воспроизводства</a:t>
            </a: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sz="half" idx="3"/>
            <p:extLst>
              <p:ext uri="{D42A27DB-BD31-4B8C-83A1-F6EECF244321}">
                <p14:modId xmlns:p14="http://schemas.microsoft.com/office/powerpoint/2010/main" val="4005241943"/>
              </p:ext>
            </p:extLst>
          </p:nvPr>
        </p:nvGraphicFramePr>
        <p:xfrm>
          <a:off x="9525000" y="1333500"/>
          <a:ext cx="7954962" cy="723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19700"/>
            <a:ext cx="10304928" cy="437807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7" name="object 14"/>
          <p:cNvSpPr txBox="1"/>
          <p:nvPr/>
        </p:nvSpPr>
        <p:spPr>
          <a:xfrm>
            <a:off x="7848600" y="1301878"/>
            <a:ext cx="838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530" dirty="0">
                <a:solidFill>
                  <a:schemeClr val="bg1"/>
                </a:solidFill>
                <a:latin typeface="Arial"/>
                <a:cs typeface="Arial"/>
              </a:rPr>
              <a:t>0</a:t>
            </a:r>
            <a:r>
              <a:rPr lang="ru-RU" sz="3500" b="1" spc="530" dirty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3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67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000125" y="1028718"/>
            <a:ext cx="7381875" cy="8229600"/>
          </a:xfrm>
          <a:custGeom>
            <a:avLst/>
            <a:gdLst/>
            <a:ahLst/>
            <a:cxnLst/>
            <a:rect l="l" t="t" r="r" b="b"/>
            <a:pathLst>
              <a:path w="7381875" h="8229600">
                <a:moveTo>
                  <a:pt x="7381837" y="8229557"/>
                </a:moveTo>
                <a:lnTo>
                  <a:pt x="0" y="8229557"/>
                </a:lnTo>
                <a:lnTo>
                  <a:pt x="0" y="0"/>
                </a:lnTo>
                <a:lnTo>
                  <a:pt x="7381837" y="0"/>
                </a:lnTo>
                <a:lnTo>
                  <a:pt x="7381837" y="8229557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55113" y="1713545"/>
            <a:ext cx="549846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0" b="1" spc="-5" dirty="0">
                <a:solidFill>
                  <a:srgbClr val="FFFFFF"/>
                </a:solidFill>
                <a:latin typeface="Noto Sans"/>
                <a:cs typeface="Noto Sans"/>
              </a:rPr>
              <a:t>Прогноз к 2100 году</a:t>
            </a:r>
            <a:endParaRPr sz="8000" dirty="0"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81200" y="6134100"/>
            <a:ext cx="588778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dirty="0">
                <a:solidFill>
                  <a:schemeClr val="bg1"/>
                </a:solidFill>
                <a:latin typeface="Noto Sans"/>
              </a:rPr>
              <a:t>В 20+ странах численность населения сократится более, чем на 50%.</a:t>
            </a:r>
            <a:endParaRPr sz="2800" dirty="0">
              <a:solidFill>
                <a:schemeClr val="bg1"/>
              </a:solidFill>
              <a:latin typeface="Noto Sans"/>
              <a:cs typeface="Noto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9272587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25" name="object 25"/>
            <p:cNvSpPr/>
            <p:nvPr/>
          </p:nvSpPr>
          <p:spPr>
            <a:xfrm>
              <a:off x="1014412" y="0"/>
              <a:ext cx="0" cy="10287000"/>
            </a:xfrm>
            <a:custGeom>
              <a:avLst/>
              <a:gdLst/>
              <a:ahLst/>
              <a:cxnLst/>
              <a:rect l="l" t="t" r="r" b="b"/>
              <a:pathLst>
                <a:path h="10287000">
                  <a:moveTo>
                    <a:pt x="0" y="1028700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1042987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0125" y="4187669"/>
              <a:ext cx="7382509" cy="0"/>
            </a:xfrm>
            <a:custGeom>
              <a:avLst/>
              <a:gdLst/>
              <a:ahLst/>
              <a:cxnLst/>
              <a:rect l="l" t="t" r="r" b="b"/>
              <a:pathLst>
                <a:path w="7382509">
                  <a:moveTo>
                    <a:pt x="0" y="0"/>
                  </a:moveTo>
                  <a:lnTo>
                    <a:pt x="738190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239001" y="1192845"/>
            <a:ext cx="94145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3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ru-RU" spc="53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pc="27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20200" y="2171700"/>
            <a:ext cx="7543800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Noto Sans"/>
            </a:endParaRP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oto Sans"/>
              </a:rPr>
              <a:t>Япония (с 128 до 60 млн.), 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oto Sans"/>
              </a:rPr>
              <a:t>Таиланд (с 71 до 35 млн.).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oto Sans"/>
              </a:rPr>
              <a:t>Испания (с 46 до 23 млн.),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oto Sans"/>
              </a:rPr>
              <a:t>Италия (с 61 до 31 млн.), 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oto Sans"/>
              </a:rPr>
              <a:t>Португалия (с 11 до 5 млн.), </a:t>
            </a:r>
          </a:p>
          <a:p>
            <a:pPr marL="228600" marR="0" lvl="0" indent="-2286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Noto Sans"/>
              </a:rPr>
              <a:t>Южная Корея (с 53 до 27 млн.)</a:t>
            </a:r>
          </a:p>
        </p:txBody>
      </p:sp>
    </p:spTree>
    <p:extLst>
      <p:ext uri="{BB962C8B-B14F-4D97-AF65-F5344CB8AC3E}">
        <p14:creationId xmlns:p14="http://schemas.microsoft.com/office/powerpoint/2010/main" val="2090082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19"/>
          <p:cNvSpPr/>
          <p:nvPr/>
        </p:nvSpPr>
        <p:spPr>
          <a:xfrm>
            <a:off x="1000125" y="1028718"/>
            <a:ext cx="7381875" cy="8229600"/>
          </a:xfrm>
          <a:custGeom>
            <a:avLst/>
            <a:gdLst/>
            <a:ahLst/>
            <a:cxnLst/>
            <a:rect l="l" t="t" r="r" b="b"/>
            <a:pathLst>
              <a:path w="7381875" h="8229600">
                <a:moveTo>
                  <a:pt x="7381837" y="8229557"/>
                </a:moveTo>
                <a:lnTo>
                  <a:pt x="0" y="8229557"/>
                </a:lnTo>
                <a:lnTo>
                  <a:pt x="0" y="0"/>
                </a:lnTo>
                <a:lnTo>
                  <a:pt x="7381837" y="0"/>
                </a:lnTo>
                <a:lnTo>
                  <a:pt x="7381837" y="8229557"/>
                </a:lnTo>
                <a:close/>
              </a:path>
            </a:pathLst>
          </a:custGeom>
          <a:solidFill>
            <a:srgbClr val="786F9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355113" y="1713545"/>
            <a:ext cx="5498465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8000" b="1" spc="-5" dirty="0">
                <a:solidFill>
                  <a:srgbClr val="FFFFFF"/>
                </a:solidFill>
                <a:latin typeface="Noto Sans"/>
                <a:cs typeface="Noto Sans"/>
              </a:rPr>
              <a:t>Прогноз к 2050 году</a:t>
            </a:r>
            <a:endParaRPr sz="8000" dirty="0">
              <a:latin typeface="Noto Sans"/>
              <a:cs typeface="Noto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81200" y="5676900"/>
            <a:ext cx="5887785" cy="1995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3200" dirty="0">
                <a:solidFill>
                  <a:schemeClr val="bg1"/>
                </a:solidFill>
                <a:latin typeface="Noto Sans"/>
              </a:rPr>
              <a:t>50% людей будет приходится на страны Африки, Индии, Индонезии, США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3200" dirty="0">
              <a:solidFill>
                <a:schemeClr val="bg1"/>
              </a:solidFill>
              <a:latin typeface="Noto Sans"/>
              <a:cs typeface="Noto San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9272587"/>
            <a:ext cx="18288000" cy="0"/>
          </a:xfrm>
          <a:custGeom>
            <a:avLst/>
            <a:gdLst/>
            <a:ahLst/>
            <a:cxnLst/>
            <a:rect l="l" t="t" r="r" b="b"/>
            <a:pathLst>
              <a:path w="18288000">
                <a:moveTo>
                  <a:pt x="0" y="0"/>
                </a:moveTo>
                <a:lnTo>
                  <a:pt x="18288000" y="0"/>
                </a:lnTo>
              </a:path>
            </a:pathLst>
          </a:custGeom>
          <a:ln w="28575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24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25" name="object 25"/>
            <p:cNvSpPr/>
            <p:nvPr/>
          </p:nvSpPr>
          <p:spPr>
            <a:xfrm>
              <a:off x="1014412" y="0"/>
              <a:ext cx="0" cy="10287000"/>
            </a:xfrm>
            <a:custGeom>
              <a:avLst/>
              <a:gdLst/>
              <a:ahLst/>
              <a:cxnLst/>
              <a:rect l="l" t="t" r="r" b="b"/>
              <a:pathLst>
                <a:path h="10287000">
                  <a:moveTo>
                    <a:pt x="0" y="1028700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1042987"/>
              <a:ext cx="18288000" cy="0"/>
            </a:xfrm>
            <a:custGeom>
              <a:avLst/>
              <a:gdLst/>
              <a:ahLst/>
              <a:cxnLst/>
              <a:rect l="l" t="t" r="r" b="b"/>
              <a:pathLst>
                <a:path w="18288000">
                  <a:moveTo>
                    <a:pt x="0" y="0"/>
                  </a:moveTo>
                  <a:lnTo>
                    <a:pt x="18288000" y="0"/>
                  </a:lnTo>
                </a:path>
              </a:pathLst>
            </a:custGeom>
            <a:ln w="2857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0125" y="4187669"/>
              <a:ext cx="7382509" cy="0"/>
            </a:xfrm>
            <a:custGeom>
              <a:avLst/>
              <a:gdLst/>
              <a:ahLst/>
              <a:cxnLst/>
              <a:rect l="l" t="t" r="r" b="b"/>
              <a:pathLst>
                <a:path w="7382509">
                  <a:moveTo>
                    <a:pt x="0" y="0"/>
                  </a:moveTo>
                  <a:lnTo>
                    <a:pt x="7381905" y="0"/>
                  </a:lnTo>
                </a:path>
              </a:pathLst>
            </a:custGeom>
            <a:ln w="28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239001" y="1192845"/>
            <a:ext cx="941452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3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lang="ru-RU" spc="53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pc="27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2" name="Рисунок 11" descr="E:\NetSpeakerphone\Received Files\1314-Katser\Пирамид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333500"/>
            <a:ext cx="8686800" cy="7924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33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001000" cy="1846659"/>
          </a:xfrm>
        </p:spPr>
        <p:txBody>
          <a:bodyPr/>
          <a:lstStyle/>
          <a:p>
            <a:r>
              <a:rPr lang="ru-RU" sz="6000" dirty="0"/>
              <a:t>Демографический кризис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628900"/>
            <a:ext cx="15535513" cy="6771084"/>
          </a:xfrm>
        </p:spPr>
        <p:txBody>
          <a:bodyPr/>
          <a:lstStyle/>
          <a:p>
            <a:pPr algn="just"/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Современная демографическая ситуация в мире представляет собой результат социально-экономической дифференциации общества. </a:t>
            </a:r>
          </a:p>
          <a:p>
            <a:pPr algn="just"/>
            <a:endParaRPr lang="ru-RU" sz="4400" dirty="0">
              <a:solidFill>
                <a:schemeClr val="accent4">
                  <a:lumMod val="50000"/>
                </a:schemeClr>
              </a:solidFill>
              <a:latin typeface="Noto Sans"/>
            </a:endParaRPr>
          </a:p>
          <a:p>
            <a:pPr algn="just"/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По существу, </a:t>
            </a:r>
            <a:r>
              <a:rPr lang="ru-RU" sz="4400" b="1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демографический кризис</a:t>
            </a:r>
            <a:r>
              <a:rPr lang="ru-RU" sz="4400" dirty="0">
                <a:solidFill>
                  <a:schemeClr val="accent4">
                    <a:lumMod val="50000"/>
                  </a:schemeClr>
                </a:solidFill>
                <a:latin typeface="Noto Sans"/>
              </a:rPr>
              <a:t> представляет собой неодинаковый рост населения в разных регионах, управление которым усложняется тем, что даже основные демографические тенденции в разных странах отличаются.</a:t>
            </a:r>
          </a:p>
          <a:p>
            <a:pPr algn="just"/>
            <a:endParaRPr lang="ru-RU" sz="4400" dirty="0">
              <a:solidFill>
                <a:schemeClr val="accent4">
                  <a:lumMod val="50000"/>
                </a:schemeClr>
              </a:solidFill>
              <a:latin typeface="Noto Sans"/>
            </a:endParaRPr>
          </a:p>
        </p:txBody>
      </p:sp>
      <p:sp>
        <p:nvSpPr>
          <p:cNvPr id="4" name="object 14"/>
          <p:cNvSpPr txBox="1"/>
          <p:nvPr/>
        </p:nvSpPr>
        <p:spPr>
          <a:xfrm>
            <a:off x="8686800" y="701738"/>
            <a:ext cx="9144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530" dirty="0">
                <a:solidFill>
                  <a:srgbClr val="5D44A7"/>
                </a:solidFill>
                <a:latin typeface="Arial"/>
                <a:cs typeface="Arial"/>
              </a:rPr>
              <a:t>0</a:t>
            </a:r>
            <a:r>
              <a:rPr lang="ru-RU" sz="3500" b="1" spc="530" dirty="0">
                <a:solidFill>
                  <a:srgbClr val="5D44A7"/>
                </a:solidFill>
                <a:latin typeface="Arial"/>
                <a:cs typeface="Arial"/>
              </a:rPr>
              <a:t>9</a:t>
            </a:r>
            <a:endParaRPr sz="3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489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1386</Words>
  <Application>Microsoft Office PowerPoint</Application>
  <PresentationFormat>Произвольный</PresentationFormat>
  <Paragraphs>186</Paragraphs>
  <Slides>38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7" baseType="lpstr">
      <vt:lpstr>Arial</vt:lpstr>
      <vt:lpstr>Arial Black</vt:lpstr>
      <vt:lpstr>Arial Narrow</vt:lpstr>
      <vt:lpstr>Arimo</vt:lpstr>
      <vt:lpstr>Calibri</vt:lpstr>
      <vt:lpstr>Noto Sans</vt:lpstr>
      <vt:lpstr>Verdana</vt:lpstr>
      <vt:lpstr>Wingdings</vt:lpstr>
      <vt:lpstr>Office Theme</vt:lpstr>
      <vt:lpstr>Глобальные и национальные демографические тенденции</vt:lpstr>
      <vt:lpstr>Неэффективная структура населения</vt:lpstr>
      <vt:lpstr>03</vt:lpstr>
      <vt:lpstr>Трансформация демографических трендов</vt:lpstr>
      <vt:lpstr>увеличение числа молодых людей в развивающихся странах</vt:lpstr>
      <vt:lpstr>Эффективность воспроизводства</vt:lpstr>
      <vt:lpstr>07</vt:lpstr>
      <vt:lpstr>08</vt:lpstr>
      <vt:lpstr>Демографический кризис</vt:lpstr>
      <vt:lpstr>Демографическая структура бедных и богатых</vt:lpstr>
      <vt:lpstr>Урбанизация</vt:lpstr>
      <vt:lpstr>12</vt:lpstr>
      <vt:lpstr>Презентация PowerPoint</vt:lpstr>
      <vt:lpstr>14</vt:lpstr>
      <vt:lpstr>07</vt:lpstr>
      <vt:lpstr>16</vt:lpstr>
      <vt:lpstr>Структура смертности</vt:lpstr>
      <vt:lpstr>Презентация PowerPoint</vt:lpstr>
      <vt:lpstr>19</vt:lpstr>
      <vt:lpstr>Национальные демографические тенденции</vt:lpstr>
      <vt:lpstr>Половозрастная пирамида населения Республики Беларусь</vt:lpstr>
      <vt:lpstr>Индекс старения</vt:lpstr>
      <vt:lpstr>Глубина старения</vt:lpstr>
      <vt:lpstr>Репродуктивный потенциал</vt:lpstr>
      <vt:lpstr>Типология семейной структуры и репродуктивного потенциала</vt:lpstr>
      <vt:lpstr>Средний возраст смерти и доля умерших от основных групп причин смерти </vt:lpstr>
      <vt:lpstr>Средний возраст смерти и доля умерших от основных групп причин смерти </vt:lpstr>
      <vt:lpstr>Экономические </vt:lpstr>
      <vt:lpstr>Социальные</vt:lpstr>
      <vt:lpstr>Экономические</vt:lpstr>
      <vt:lpstr>Технологические</vt:lpstr>
      <vt:lpstr>Политические</vt:lpstr>
      <vt:lpstr>Экологические</vt:lpstr>
      <vt:lpstr>34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Clean Thesis Defense Presentation</dc:title>
  <dc:creator>Ольга Лелюкова</dc:creator>
  <cp:keywords>DAFUrW9QZBw,BADhIDWO3Pk</cp:keywords>
  <cp:lastModifiedBy>111</cp:lastModifiedBy>
  <cp:revision>47</cp:revision>
  <dcterms:created xsi:type="dcterms:W3CDTF">2022-12-14T06:33:51Z</dcterms:created>
  <dcterms:modified xsi:type="dcterms:W3CDTF">2023-07-18T11:40:12Z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2022-12-14T00:00:00Z</vt:filetime>
  </property>
  <property fmtid="{D5CDD505-2E9C-101B-9397-08002B2CF9AE}" pid="3" name="Creator">
    <vt:lpwstr>Canva</vt:lpwstr>
  </property>
  <property fmtid="{D5CDD505-2E9C-101B-9397-08002B2CF9AE}" pid="4" name="LastSaved">
    <vt:filetime>2022-12-14T00:00:00Z</vt:filetime>
  </property>
</Properties>
</file>